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44"/>
  </p:notesMasterIdLst>
  <p:sldIdLst>
    <p:sldId id="256" r:id="rId3"/>
    <p:sldId id="257" r:id="rId4"/>
    <p:sldId id="289" r:id="rId5"/>
    <p:sldId id="262" r:id="rId6"/>
    <p:sldId id="261" r:id="rId7"/>
    <p:sldId id="295" r:id="rId8"/>
    <p:sldId id="294" r:id="rId9"/>
    <p:sldId id="263" r:id="rId10"/>
    <p:sldId id="290" r:id="rId11"/>
    <p:sldId id="264" r:id="rId12"/>
    <p:sldId id="292" r:id="rId13"/>
    <p:sldId id="291" r:id="rId14"/>
    <p:sldId id="265" r:id="rId15"/>
    <p:sldId id="293" r:id="rId16"/>
    <p:sldId id="266" r:id="rId17"/>
    <p:sldId id="296" r:id="rId18"/>
    <p:sldId id="286" r:id="rId19"/>
    <p:sldId id="297" r:id="rId20"/>
    <p:sldId id="285" r:id="rId21"/>
    <p:sldId id="267" r:id="rId22"/>
    <p:sldId id="281" r:id="rId23"/>
    <p:sldId id="268" r:id="rId24"/>
    <p:sldId id="282" r:id="rId25"/>
    <p:sldId id="283" r:id="rId26"/>
    <p:sldId id="270" r:id="rId27"/>
    <p:sldId id="271" r:id="rId28"/>
    <p:sldId id="288" r:id="rId29"/>
    <p:sldId id="287" r:id="rId30"/>
    <p:sldId id="272" r:id="rId31"/>
    <p:sldId id="27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80" r:id="rId43"/>
  </p:sldIdLst>
  <p:sldSz cx="12192000" cy="6858000"/>
  <p:notesSz cx="7772400" cy="10058400"/>
  <p:embeddedFontLst>
    <p:embeddedFont>
      <p:font typeface="宋体" panose="02010600030101010101" pitchFamily="2" charset="-122"/>
      <p:regular r:id="rId45"/>
    </p:embeddedFont>
    <p:embeddedFont>
      <p:font typeface="Bahnschrift SemiLight" panose="020B0502040204020203" pitchFamily="34" charset="0"/>
      <p:regular r:id="rId46"/>
    </p:embeddedFont>
    <p:embeddedFont>
      <p:font typeface="Cambria Math" panose="02040503050406030204" pitchFamily="18" charset="0"/>
      <p:regular r:id="rId47"/>
    </p:embeddedFont>
    <p:embeddedFont>
      <p:font typeface="Noto Sans SC" panose="020B0200000000000000" pitchFamily="34" charset="-128"/>
      <p:regular r:id="rId48"/>
      <p:bold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等线" panose="02010600030101010101" pitchFamily="2" charset="-122"/>
      <p:regular r:id="rId54"/>
      <p:bold r:id="rId5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03A18-D7E0-419C-AC70-6442972FB4A1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1919C-72D3-46C5-980F-4E6D3E78AA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1919C-72D3-46C5-980F-4E6D3E78AA2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rcRect r="9443" b="72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762120" y="2531160"/>
            <a:ext cx="10058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800" b="0" i="0" u="none" strike="noStrike" dirty="0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课堂汇报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120" y="2993760"/>
            <a:ext cx="6915150" cy="664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4500" b="1" i="0" u="none" strike="noStrike" dirty="0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计算声学求解器设计与</a:t>
            </a:r>
            <a:endParaRPr lang="en-US" sz="45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120" y="3679560"/>
            <a:ext cx="1383030" cy="664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4500" b="1" i="0" u="none" strike="noStrike" dirty="0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实现</a:t>
            </a:r>
            <a:endParaRPr lang="en-US" sz="45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任意多边形 123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99920" y="662760"/>
            <a:ext cx="5235408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三、显式求解器</a:t>
            </a:r>
            <a:r>
              <a:rPr lang="en-US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 - 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直角坐标</a:t>
            </a:r>
            <a:r>
              <a:rPr lang="en-US" alt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DF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显式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921562" y="1657965"/>
                <a:ext cx="7789456" cy="1041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562" y="1657965"/>
                <a:ext cx="7789456" cy="1041632"/>
              </a:xfrm>
              <a:prstGeom prst="rect">
                <a:avLst/>
              </a:prstGeom>
              <a:blipFill rotWithShape="1">
                <a:blip r:embed="rId2"/>
                <a:stretch>
                  <a:fillRect l="-1" t="-59" r="8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650629" y="2931637"/>
                <a:ext cx="9025838" cy="1034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629" y="2931637"/>
                <a:ext cx="9025838" cy="1034001"/>
              </a:xfrm>
              <a:prstGeom prst="rect">
                <a:avLst/>
              </a:prstGeom>
              <a:blipFill rotWithShape="1">
                <a:blip r:embed="rId3"/>
                <a:stretch>
                  <a:fillRect l="-3" t="-46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888851" y="3765583"/>
                <a:ext cx="5308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851" y="3765583"/>
                <a:ext cx="530850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17" t="-8" r="115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/>
          <p:cNvSpPr/>
          <p:nvPr/>
        </p:nvSpPr>
        <p:spPr>
          <a:xfrm>
            <a:off x="4508248" y="2931637"/>
            <a:ext cx="1234412" cy="759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838223" y="4404554"/>
                <a:ext cx="6079806" cy="1109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ρ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23" y="4404554"/>
                <a:ext cx="6079806" cy="1109663"/>
              </a:xfrm>
              <a:prstGeom prst="rect">
                <a:avLst/>
              </a:prstGeom>
              <a:blipFill rotWithShape="1">
                <a:blip r:embed="rId5"/>
                <a:stretch>
                  <a:fillRect l="-7" t="-17" r="-458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任意多边形 123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99920" y="662760"/>
            <a:ext cx="5128007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三、显式求解器</a:t>
            </a:r>
            <a:r>
              <a:rPr lang="en-US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 - 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柱坐标</a:t>
            </a:r>
            <a:r>
              <a:rPr lang="zh-CN" altLang="en-US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经典显式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90414" y="1664769"/>
                <a:ext cx="10211172" cy="10988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14" y="1664769"/>
                <a:ext cx="10211172" cy="1098891"/>
              </a:xfrm>
              <a:prstGeom prst="rect">
                <a:avLst/>
              </a:prstGeom>
              <a:blipFill rotWithShape="1">
                <a:blip r:embed="rId2"/>
                <a:stretch>
                  <a:fillRect l="-4" t="-39" r="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9674" y="3007322"/>
                <a:ext cx="11692652" cy="1392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74" y="3007322"/>
                <a:ext cx="11692652" cy="1392432"/>
              </a:xfrm>
              <a:prstGeom prst="rect">
                <a:avLst/>
              </a:prstGeom>
              <a:blipFill rotWithShape="1">
                <a:blip r:embed="rId3"/>
                <a:stretch>
                  <a:fillRect l="-1" t="-43" r="4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87983" y="3738008"/>
                <a:ext cx="3541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83" y="3738008"/>
                <a:ext cx="354107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59" t="-99" r="96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/>
          <p:cNvSpPr/>
          <p:nvPr/>
        </p:nvSpPr>
        <p:spPr>
          <a:xfrm>
            <a:off x="3105961" y="3026331"/>
            <a:ext cx="1353501" cy="7116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09895" y="4550687"/>
                <a:ext cx="8250464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895" y="4550687"/>
                <a:ext cx="8250464" cy="1207125"/>
              </a:xfrm>
              <a:prstGeom prst="rect">
                <a:avLst/>
              </a:prstGeom>
              <a:blipFill rotWithShape="1">
                <a:blip r:embed="rId5"/>
                <a:stretch>
                  <a:fillRect l="-6" t="-23" r="5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/>
          <p:cNvSpPr/>
          <p:nvPr/>
        </p:nvSpPr>
        <p:spPr>
          <a:xfrm>
            <a:off x="7753691" y="3026331"/>
            <a:ext cx="1234412" cy="759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232364" y="3768638"/>
                <a:ext cx="496546" cy="617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364" y="3768638"/>
                <a:ext cx="496546" cy="617285"/>
              </a:xfrm>
              <a:prstGeom prst="rect">
                <a:avLst/>
              </a:prstGeom>
              <a:blipFill rotWithShape="1">
                <a:blip r:embed="rId6"/>
                <a:stretch>
                  <a:fillRect l="-45" t="-89" r="40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8"/>
          <p:cNvSpPr/>
          <p:nvPr/>
        </p:nvSpPr>
        <p:spPr>
          <a:xfrm>
            <a:off x="7746554" y="1633390"/>
            <a:ext cx="1964713" cy="91115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32007" y="1133060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使用这样的差分格式和对称性避免</a:t>
            </a:r>
            <a:r>
              <a:rPr lang="en-US" altLang="zh-CN" dirty="0"/>
              <a:t>r=0</a:t>
            </a:r>
            <a:r>
              <a:rPr lang="zh-CN" altLang="en-US" dirty="0"/>
              <a:t>时的计算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任意多边形 123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99920" y="662760"/>
            <a:ext cx="4889159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三、显式求解器</a:t>
            </a:r>
            <a:r>
              <a:rPr lang="en-US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 - 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柱坐标</a:t>
            </a:r>
            <a:r>
              <a:rPr lang="en-US" alt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DF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显式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90414" y="1664769"/>
                <a:ext cx="10211172" cy="10988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14" y="1664769"/>
                <a:ext cx="10211172" cy="1098891"/>
              </a:xfrm>
              <a:prstGeom prst="rect">
                <a:avLst/>
              </a:prstGeom>
              <a:blipFill rotWithShape="1">
                <a:blip r:embed="rId2"/>
                <a:stretch>
                  <a:fillRect l="-4" t="-39" r="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9674" y="3007322"/>
                <a:ext cx="11692652" cy="1392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74" y="3007322"/>
                <a:ext cx="11692652" cy="1392432"/>
              </a:xfrm>
              <a:prstGeom prst="rect">
                <a:avLst/>
              </a:prstGeom>
              <a:blipFill rotWithShape="1">
                <a:blip r:embed="rId3"/>
                <a:stretch>
                  <a:fillRect l="-1" t="-43" r="4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/>
          <p:cNvSpPr/>
          <p:nvPr/>
        </p:nvSpPr>
        <p:spPr>
          <a:xfrm>
            <a:off x="2838223" y="3049352"/>
            <a:ext cx="1234412" cy="759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90414" y="4563144"/>
                <a:ext cx="10206384" cy="1383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1+2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14" y="4563144"/>
                <a:ext cx="10206384" cy="1383840"/>
              </a:xfrm>
              <a:prstGeom prst="rect">
                <a:avLst/>
              </a:prstGeom>
              <a:blipFill rotWithShape="1">
                <a:blip r:embed="rId4"/>
                <a:stretch>
                  <a:fillRect l="-4" t="-2" r="-64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/>
          <p:cNvSpPr/>
          <p:nvPr/>
        </p:nvSpPr>
        <p:spPr>
          <a:xfrm>
            <a:off x="8409289" y="3002522"/>
            <a:ext cx="1234412" cy="759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208121" y="3761818"/>
                <a:ext cx="3541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21" y="3761818"/>
                <a:ext cx="354107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29" t="-19" r="-38769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806826" y="3761818"/>
                <a:ext cx="681982" cy="617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826" y="3761818"/>
                <a:ext cx="681982" cy="617285"/>
              </a:xfrm>
              <a:prstGeom prst="rect">
                <a:avLst/>
              </a:prstGeom>
              <a:blipFill rotWithShape="1">
                <a:blip r:embed="rId6"/>
                <a:stretch>
                  <a:fillRect l="-2" t="-13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任意多边形 159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799920" y="662760"/>
            <a:ext cx="4847481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三、显式求解器 </a:t>
            </a:r>
            <a:r>
              <a:rPr 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– 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迭代</a:t>
            </a:r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方法统一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609480" y="1446320"/>
            <a:ext cx="9023304" cy="34624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25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迭代方法</a:t>
            </a:r>
            <a:r>
              <a:rPr lang="zh-CN" altLang="en-US" sz="225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统一：</a:t>
            </a:r>
            <a:r>
              <a:rPr lang="zh-CN" altLang="en-US" sz="225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若对应</a:t>
            </a:r>
            <a:r>
              <a:rPr lang="zh-CN" altLang="en-US" sz="225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项相同</a:t>
            </a:r>
            <a:r>
              <a:rPr lang="zh-CN" altLang="en-US" sz="225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，系数不同，只需要增加</a:t>
            </a:r>
            <a:r>
              <a:rPr lang="en-US" altLang="zh-CN" sz="225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case</a:t>
            </a:r>
            <a:r>
              <a:rPr lang="zh-CN" altLang="en-US" sz="225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的判断即可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92483" y="5411680"/>
                <a:ext cx="10206384" cy="1383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1+2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483" y="5411680"/>
                <a:ext cx="10206384" cy="1383840"/>
              </a:xfrm>
              <a:prstGeom prst="rect">
                <a:avLst/>
              </a:prstGeom>
              <a:blipFill rotWithShape="1">
                <a:blip r:embed="rId2"/>
                <a:stretch>
                  <a:fillRect l="-2" t="-15" r="-66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873630" y="4461869"/>
                <a:ext cx="8250464" cy="1207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630" y="4461869"/>
                <a:ext cx="8250464" cy="1207125"/>
              </a:xfrm>
              <a:prstGeom prst="rect">
                <a:avLst/>
              </a:prstGeom>
              <a:blipFill rotWithShape="1">
                <a:blip r:embed="rId3"/>
                <a:stretch>
                  <a:fillRect l="-3" t="-30" r="2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107155" y="3305717"/>
                <a:ext cx="6079806" cy="1109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ρ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55" y="3305717"/>
                <a:ext cx="6079806" cy="1109663"/>
              </a:xfrm>
              <a:prstGeom prst="rect">
                <a:avLst/>
              </a:prstGeom>
              <a:blipFill rotWithShape="1">
                <a:blip r:embed="rId4"/>
                <a:stretch>
                  <a:fillRect l="-2" t="-49" r="-463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107155" y="2144994"/>
                <a:ext cx="6031395" cy="80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(1−2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ρ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)+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3200" i="1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155" y="2144994"/>
                <a:ext cx="6031395" cy="808298"/>
              </a:xfrm>
              <a:prstGeom prst="rect">
                <a:avLst/>
              </a:prstGeom>
              <a:blipFill rotWithShape="1">
                <a:blip r:embed="rId5"/>
                <a:stretch>
                  <a:fillRect l="-2" t="-74" r="-7281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825200" y="2970211"/>
            <a:ext cx="286938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zh-CN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PA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0592" y="5093708"/>
            <a:ext cx="575479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altLang="zh-CN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PACC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52044" y="2304120"/>
            <a:ext cx="1340110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/>
              </a:rPr>
              <a:t>F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/>
              </a:rPr>
              <a:t>orward Euler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07220" y="3660718"/>
            <a:ext cx="1397819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/>
              </a:rPr>
              <a:t>D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/>
              </a:rPr>
              <a:t>ufort-Frankel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41079" y="5370707"/>
            <a:ext cx="1397819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/>
              </a:rPr>
              <a:t>D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/>
              </a:rPr>
              <a:t>ufort-Frankel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64929" y="4722780"/>
            <a:ext cx="1340110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/>
              </a:rPr>
              <a:t>F</a:t>
            </a:r>
            <a:r>
              <a:rPr lang="en-US" altLang="zh-CN" sz="18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/>
              </a:rPr>
              <a:t>orward Euler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1107186" y="2549143"/>
            <a:ext cx="336430" cy="4412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144401" y="3230814"/>
            <a:ext cx="299215" cy="51619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1116071" y="4861279"/>
            <a:ext cx="448315" cy="36150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124480" y="5263574"/>
            <a:ext cx="426260" cy="24563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任意多边形 159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799920" y="662760"/>
            <a:ext cx="4847481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三、显式求解器 </a:t>
            </a:r>
            <a:r>
              <a:rPr 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– 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迭代</a:t>
            </a:r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方法统一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2301394"/>
            <a:ext cx="11538386" cy="284787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9480" y="1446320"/>
            <a:ext cx="9023304" cy="34624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25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迭代方法</a:t>
            </a:r>
            <a:r>
              <a:rPr lang="zh-CN" altLang="en-US" sz="225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统一：</a:t>
            </a:r>
            <a:r>
              <a:rPr lang="zh-CN" altLang="en-US" sz="225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若对应</a:t>
            </a:r>
            <a:r>
              <a:rPr lang="zh-CN" altLang="en-US" sz="225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项相同</a:t>
            </a:r>
            <a:r>
              <a:rPr lang="zh-CN" altLang="en-US" sz="225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，系数不同，只需要增加</a:t>
            </a:r>
            <a:r>
              <a:rPr lang="en-US" altLang="zh-CN" sz="225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case</a:t>
            </a:r>
            <a:r>
              <a:rPr lang="zh-CN" altLang="en-US" sz="225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的判断即可</a:t>
            </a:r>
            <a:endParaRPr lang="en-US" sz="225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图片 173"/>
          <p:cNvPicPr/>
          <p:nvPr/>
        </p:nvPicPr>
        <p:blipFill>
          <a:blip r:embed="rId2"/>
          <a:stretch>
            <a:fillRect/>
          </a:stretch>
        </p:blipFill>
        <p:spPr>
          <a:xfrm>
            <a:off x="10287000" y="4952880"/>
            <a:ext cx="1904760" cy="190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任意多边形 174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99920" y="662760"/>
            <a:ext cx="3890645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四、隐式求解器</a:t>
            </a:r>
            <a:r>
              <a:rPr lang="en-US" alt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</a:t>
            </a:r>
            <a:r>
              <a:rPr lang="zh-CN" alt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迭代公式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09600" y="1341120"/>
                <a:ext cx="11453495" cy="5379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r>
                  <a:rPr lang="zh-CN" altLang="en-US" sz="2400" dirty="0"/>
                  <a:t>迭代公式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(1+2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宋体" panose="0201060003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zh-CN" altLang="en-US" sz="24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代入试探解</a:t>
                </a:r>
                <a:r>
                  <a:rPr lang="en-US" altLang="zh-CN" sz="240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令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(1+2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|=|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1+4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|&lt;1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41120"/>
                <a:ext cx="11453495" cy="53797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图片 173"/>
          <p:cNvPicPr/>
          <p:nvPr/>
        </p:nvPicPr>
        <p:blipFill>
          <a:blip r:embed="rId2"/>
          <a:stretch>
            <a:fillRect/>
          </a:stretch>
        </p:blipFill>
        <p:spPr>
          <a:xfrm>
            <a:off x="10287000" y="4952880"/>
            <a:ext cx="1904760" cy="190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任意多边形 174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99920" y="662760"/>
            <a:ext cx="3890645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四、隐式求解器</a:t>
            </a:r>
            <a:r>
              <a:rPr lang="en-US" alt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</a:t>
            </a:r>
            <a:r>
              <a:rPr lang="zh-CN" alt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迭代公式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7728" y="1124280"/>
                <a:ext cx="11453495" cy="5379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                 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1+2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1+2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4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1+2</m:t>
                                                  </m:r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                 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1+2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1+2</m:t>
                                                  </m:r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20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1+2</m:t>
                                                  </m:r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𝜌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US" altLang="zh-CN" sz="24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sz="2400" b="1" i="1" dirty="0">
                  <a:latin typeface="宋体" panose="02010600030101010101" pitchFamily="2" charset="-122"/>
                  <a:ea typeface="宋体" panose="02010600030101010101" pitchFamily="2" charset="-122"/>
                  <a:cs typeface="Cambria Math" panose="02040503050406030204" pitchFamily="18" charset="0"/>
                </a:endParaRPr>
              </a:p>
              <a:p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28" y="1124280"/>
                <a:ext cx="11453495" cy="5379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图片 173"/>
          <p:cNvPicPr/>
          <p:nvPr/>
        </p:nvPicPr>
        <p:blipFill>
          <a:blip r:embed="rId2"/>
          <a:stretch>
            <a:fillRect/>
          </a:stretch>
        </p:blipFill>
        <p:spPr>
          <a:xfrm>
            <a:off x="10287000" y="4952880"/>
            <a:ext cx="1904760" cy="190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任意多边形 174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99920" y="662760"/>
            <a:ext cx="3890645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四、隐式求解器</a:t>
            </a:r>
            <a:r>
              <a:rPr lang="en-US" alt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</a:t>
            </a:r>
            <a:r>
              <a:rPr lang="zh-CN" alt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迭代公式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09600" y="1341120"/>
                <a:ext cx="11453495" cy="55168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r>
                  <a:rPr lang="zh-CN" altLang="en-US" sz="2000" dirty="0">
                    <a:sym typeface="+mn-ea"/>
                  </a:rPr>
                  <a:t>迭代公式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(1+2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宋体" panose="0201060003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2000" dirty="0"/>
              </a:p>
              <a:p>
                <a:r>
                  <a:rPr lang="zh-CN" altLang="en-US" sz="2000" dirty="0">
                    <a:sym typeface="+mn-ea"/>
                  </a:rPr>
                  <a:t>代入试探解</a:t>
                </a:r>
                <a:r>
                  <a:rPr lang="en-US" altLang="zh-CN" sz="20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令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(1+2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𝜉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𝜉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|=|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1+4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)+2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             =|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1+4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)+4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                                         =|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1+4|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)+4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|−|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|)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|=|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有可能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|&gt;1,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但是</m:t>
                    </m:r>
                  </m:oMath>
                </a14:m>
                <a:r>
                  <a:rPr lang="zh-CN" altLang="en-US" sz="2000" dirty="0"/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dirty="0"/>
                  <a:t>的值会随</a:t>
                </a:r>
                <a:r>
                  <a:rPr lang="en-US" altLang="zh-CN" sz="2000" dirty="0"/>
                  <a:t>r</a:t>
                </a:r>
                <a:r>
                  <a:rPr lang="zh-CN" altLang="en-US" sz="2000" dirty="0"/>
                  <a:t>变化，难判断什么时候能收敛</a:t>
                </a:r>
                <a:endParaRPr lang="en-US" altLang="zh-CN" sz="2000" dirty="0"/>
              </a:p>
              <a:p>
                <a:endParaRPr lang="en-US" altLang="zh-CN" sz="2000" i="1" dirty="0">
                  <a:latin typeface="Cambria Math" panose="02040503050406030204" pitchFamily="18" charset="0"/>
                  <a:ea typeface="宋体" panose="02010600030101010101" pitchFamily="2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41120"/>
                <a:ext cx="11453495" cy="5516880"/>
              </a:xfrm>
              <a:prstGeom prst="rect">
                <a:avLst/>
              </a:prstGeom>
              <a:blipFill rotWithShape="1">
                <a:blip r:embed="rId3"/>
                <a:stretch>
                  <a:fillRect b="-5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图片 173"/>
          <p:cNvPicPr/>
          <p:nvPr/>
        </p:nvPicPr>
        <p:blipFill>
          <a:blip r:embed="rId2"/>
          <a:stretch>
            <a:fillRect/>
          </a:stretch>
        </p:blipFill>
        <p:spPr>
          <a:xfrm>
            <a:off x="10287000" y="4952880"/>
            <a:ext cx="1904760" cy="190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任意多边形 174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99920" y="662760"/>
            <a:ext cx="3890645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四、隐式求解器</a:t>
            </a:r>
            <a:r>
              <a:rPr lang="en-US" alt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</a:t>
            </a:r>
            <a:r>
              <a:rPr lang="zh-CN" alt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迭代公式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7155" y="1341120"/>
                <a:ext cx="11965940" cy="5379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1+2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                                                                                           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1+2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1+2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+2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2,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−2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−(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2,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−2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1+2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+2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2,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1+2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                                                                                           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1+2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−(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宋体" panose="02010600030101010101" pitchFamily="2" charset="-122"/>
                                                    <a:cs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1+2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+2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2,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−2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−(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2,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−2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1+2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Cambria Math" panose="02040503050406030204" pitchFamily="18" charset="0"/>
                                                    </a:rPr>
                                                    <m:t>+2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𝜌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2,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zh-CN" sz="1600" i="1">
                                                          <a:latin typeface="Cambria Math" panose="02040503050406030204" pitchFamily="18" charset="0"/>
                                                          <a:ea typeface="宋体" panose="02010600030101010101" pitchFamily="2" charset="-122"/>
                                                          <a:cs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+1,1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i="1">
                  <a:latin typeface="Cambria Math" panose="02040503050406030204" pitchFamily="18" charset="0"/>
                  <a:ea typeface="宋体" panose="02010600030101010101" pitchFamily="2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Cambria Math" panose="02040503050406030204" pitchFamily="18" charset="0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+1,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US" altLang="zh-CN" sz="16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  <a:ea typeface="宋体" panose="02010600030101010101" pitchFamily="2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" y="1341120"/>
                <a:ext cx="11965940" cy="53797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图片 173"/>
          <p:cNvPicPr/>
          <p:nvPr/>
        </p:nvPicPr>
        <p:blipFill>
          <a:blip r:embed="rId2"/>
          <a:stretch>
            <a:fillRect/>
          </a:stretch>
        </p:blipFill>
        <p:spPr>
          <a:xfrm>
            <a:off x="10287000" y="4952880"/>
            <a:ext cx="1904760" cy="190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任意多边形 174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99920" y="662760"/>
            <a:ext cx="5469255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四、隐式求解器 </a:t>
            </a:r>
            <a:r>
              <a:rPr lang="en-US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高斯消元法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623450" y="3030010"/>
            <a:ext cx="1383030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25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基本原理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/>
              <p:cNvSpPr txBox="1"/>
              <p:nvPr/>
            </p:nvSpPr>
            <p:spPr>
              <a:xfrm>
                <a:off x="608965" y="3429000"/>
                <a:ext cx="8047990" cy="327914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none" lIns="0" tIns="0" rIns="0" bIns="0" anchor="t">
                <a:noAutofit/>
              </a:bodyPr>
              <a:lstStyle/>
              <a:p>
                <a:r>
                  <a:rPr lang="zh-CN" dirty="0"/>
                  <a:t>构建增广矩阵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dirty="0"/>
                  <a:t>利用三对角线矩阵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的特点，只要把下对角线消掉，得到。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           </m:t>
                                                  </m:r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/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CN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𝑑</m:t>
                                                            </m:r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              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               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CN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𝑐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CN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𝑑</m:t>
                                                            </m:r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CN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𝑎</m:t>
                                                            </m:r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CN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  </m:t>
                                                        </m:r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CN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𝑑</m:t>
                                                            </m:r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其中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最后求解</a:t>
                </a:r>
                <a:r>
                  <a:rPr lang="en-US" altLang="zh-CN" dirty="0"/>
                  <a:t>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78" name="文本框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65" y="3429000"/>
                <a:ext cx="8047990" cy="3279140"/>
              </a:xfrm>
              <a:prstGeom prst="rect">
                <a:avLst/>
              </a:prstGeom>
              <a:blipFill rotWithShape="1">
                <a:blip r:embed="rId3"/>
                <a:stretch>
                  <a:fillRect r="-1578" b="-3292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11225" y="1484630"/>
                <a:ext cx="10935970" cy="143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/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  <a:cs typeface="Cambria Math" panose="02040503050406030204" pitchFamily="18" charset="0"/>
                                                  </a:rPr>
                                                  <m:t>                  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</m:mr>
                                      <m:mr>
                                        <m:e/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</m:mr>
                                <m:mr>
                                  <m:e/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</m:mr>
                                      <m:mr>
                                        <m:e/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/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  <a:cs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宋体" panose="02010600030101010101" pitchFamily="2" charset="-122"/>
                    <a:cs typeface="Cambria Math" panose="020405030504060302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𝑑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宋体" panose="02010600030101010101" pitchFamily="2" charset="-122"/>
                    <a:cs typeface="Cambria Math" panose="02040503050406030204" pitchFamily="18" charset="0"/>
                  </a:rPr>
                  <a:t>求解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𝐴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b="1" i="1" dirty="0">
                  <a:latin typeface="宋体" panose="02010600030101010101" pitchFamily="2" charset="-122"/>
                  <a:ea typeface="宋体" panose="02010600030101010101" pitchFamily="2" charset="-122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25" y="1484630"/>
                <a:ext cx="10935970" cy="14338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9920" y="662760"/>
            <a:ext cx="1659636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章节导航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79816" y="1647595"/>
            <a:ext cx="519373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600" b="0" u="none" strike="noStrike" dirty="0">
                <a:solidFill>
                  <a:srgbClr val="4F6FCD"/>
                </a:solidFill>
                <a:effectLst/>
                <a:uFillTx/>
                <a:latin typeface="Roboto" panose="02000000000000000000"/>
                <a:ea typeface="Roboto" panose="02000000000000000000"/>
              </a:rPr>
              <a:t>01</a:t>
            </a:r>
            <a:endParaRPr lang="en-US" sz="3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15294" y="1678372"/>
            <a:ext cx="1641475" cy="49244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2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公式说明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57796" y="3241446"/>
            <a:ext cx="537064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3600" b="0" u="none" strike="noStrike" dirty="0">
                <a:solidFill>
                  <a:srgbClr val="4F6FCD"/>
                </a:solidFill>
                <a:effectLst/>
                <a:uFillTx/>
                <a:latin typeface="Roboto" panose="02000000000000000000"/>
                <a:ea typeface="Roboto" panose="02000000000000000000"/>
              </a:rPr>
              <a:t>02</a:t>
            </a:r>
            <a:endParaRPr lang="en-US" sz="3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5294" y="3272223"/>
            <a:ext cx="1641475" cy="49244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2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代码实现</a:t>
            </a:r>
            <a:endParaRPr lang="en-US" sz="3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79816" y="4788516"/>
            <a:ext cx="519373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600" b="0" u="none" strike="noStrike" dirty="0">
                <a:solidFill>
                  <a:srgbClr val="4F6FCD"/>
                </a:solidFill>
                <a:effectLst/>
                <a:uFillTx/>
                <a:latin typeface="Roboto" panose="02000000000000000000"/>
                <a:ea typeface="Roboto" panose="02000000000000000000"/>
              </a:rPr>
              <a:t>03</a:t>
            </a:r>
            <a:endParaRPr lang="en-US" sz="3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15294" y="4819293"/>
            <a:ext cx="2051844" cy="49244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2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显式求解器</a:t>
            </a:r>
            <a:endParaRPr lang="en-US" sz="3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02450" y="1678371"/>
            <a:ext cx="2051844" cy="49244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2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隐式求解器</a:t>
            </a:r>
            <a:endParaRPr lang="en-US" sz="3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802450" y="3272223"/>
            <a:ext cx="1641475" cy="49244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2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边界条件</a:t>
            </a:r>
            <a:endParaRPr lang="en-US" sz="3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8128080" y="4571640"/>
            <a:ext cx="4064040" cy="2286360"/>
          </a:xfrm>
          <a:custGeom>
            <a:avLst/>
            <a:gdLst/>
            <a:ahLst/>
            <a:cxnLst/>
            <a:rect l="0" t="0" r="r" b="b"/>
            <a:pathLst>
              <a:path w="11289" h="6351">
                <a:moveTo>
                  <a:pt x="11289" y="6351"/>
                </a:moveTo>
                <a:lnTo>
                  <a:pt x="0" y="6351"/>
                </a:lnTo>
                <a:lnTo>
                  <a:pt x="11289" y="0"/>
                </a:lnTo>
                <a:lnTo>
                  <a:pt x="11289" y="6351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78650" y="4687185"/>
            <a:ext cx="1641475" cy="49244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2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误差分析</a:t>
            </a:r>
            <a:endParaRPr lang="en-US" sz="3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49283" y="1647595"/>
            <a:ext cx="519373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600" b="0" u="none" strike="noStrike" dirty="0">
                <a:solidFill>
                  <a:srgbClr val="4F6FCD"/>
                </a:solidFill>
                <a:effectLst/>
                <a:uFillTx/>
                <a:latin typeface="Roboto" panose="02000000000000000000"/>
                <a:ea typeface="Roboto" panose="02000000000000000000"/>
              </a:rPr>
              <a:t>04</a:t>
            </a:r>
            <a:endParaRPr lang="en-US" sz="3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49283" y="3241446"/>
            <a:ext cx="537064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3600" b="0" u="none" strike="noStrike" dirty="0">
                <a:solidFill>
                  <a:srgbClr val="4F6FCD"/>
                </a:solidFill>
                <a:effectLst/>
                <a:uFillTx/>
                <a:latin typeface="Roboto" panose="02000000000000000000"/>
                <a:ea typeface="Roboto" panose="02000000000000000000"/>
              </a:rPr>
              <a:t>05</a:t>
            </a:r>
            <a:endParaRPr lang="en-US" sz="3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66974" y="4656408"/>
            <a:ext cx="519373" cy="5539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3600" b="0" u="none" strike="noStrike" dirty="0">
                <a:solidFill>
                  <a:srgbClr val="4F6FCD"/>
                </a:solidFill>
                <a:effectLst/>
                <a:uFillTx/>
                <a:latin typeface="Roboto" panose="02000000000000000000"/>
                <a:ea typeface="Roboto" panose="02000000000000000000"/>
              </a:rPr>
              <a:t>06</a:t>
            </a:r>
            <a:endParaRPr lang="en-US" sz="3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任意多边形 182"/>
          <p:cNvSpPr/>
          <p:nvPr/>
        </p:nvSpPr>
        <p:spPr>
          <a:xfrm>
            <a:off x="623570" y="404495"/>
            <a:ext cx="76200" cy="455295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839290" y="404315"/>
            <a:ext cx="4639437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四、隐式求解器 </a:t>
            </a:r>
            <a:r>
              <a:rPr lang="en-US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追赶法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22935" y="859790"/>
                <a:ext cx="11244580" cy="58629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dirty="0"/>
                  <a:t>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进行</a:t>
                </a:r>
                <a:r>
                  <a:rPr lang="en-US" altLang="zh-CN" dirty="0"/>
                  <a:t>LU</a:t>
                </a:r>
                <a:r>
                  <a:rPr lang="zh-CN" altLang="en-US" dirty="0"/>
                  <a:t>分解，</a:t>
                </a:r>
                <a:r>
                  <a:rPr lang="en-US" altLang="zh-CN" dirty="0"/>
                  <a:t>A=LU</a:t>
                </a:r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                 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altLang="zh-CN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  <m:e>
                                                  <m: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</a:rPr>
                                                    <m:t>                  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⋱</m:t>
                                            </m:r>
                                          </m:e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/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/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其中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求解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LU</a:t>
                </a:r>
                <a:r>
                  <a:rPr lang="en-US" altLang="zh-CN" b="1" dirty="0" err="1"/>
                  <a:t>x</a:t>
                </a:r>
                <a:r>
                  <a:rPr lang="en-US" altLang="zh-CN" dirty="0"/>
                  <a:t>=d</a:t>
                </a:r>
                <a:r>
                  <a:rPr lang="zh-CN" altLang="en-US" dirty="0"/>
                  <a:t>，令</a:t>
                </a:r>
                <a:r>
                  <a:rPr lang="en-US" altLang="zh-CN" b="1" dirty="0"/>
                  <a:t>y</a:t>
                </a:r>
                <a:r>
                  <a:rPr lang="en-US" altLang="zh-CN" dirty="0"/>
                  <a:t>=</a:t>
                </a:r>
                <a:r>
                  <a:rPr lang="en-US" altLang="zh-CN" dirty="0" err="1"/>
                  <a:t>U</a:t>
                </a:r>
                <a:r>
                  <a:rPr lang="en-US" altLang="zh-CN" b="1" dirty="0" err="1"/>
                  <a:t>x</a:t>
                </a:r>
                <a:r>
                  <a:rPr lang="zh-CN" altLang="en-US" dirty="0"/>
                  <a:t>，先求</a:t>
                </a:r>
                <a:r>
                  <a:rPr lang="en-US" altLang="zh-CN" dirty="0"/>
                  <a:t>Ly=</a:t>
                </a:r>
                <a:r>
                  <a:rPr lang="en-US" altLang="zh-CN" b="1" dirty="0"/>
                  <a:t>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sym typeface="+mn-ea"/>
                  </a:rPr>
                  <a:t>再求</a:t>
                </a:r>
                <a:r>
                  <a:rPr lang="en-US" altLang="zh-CN" dirty="0" err="1">
                    <a:sym typeface="+mn-ea"/>
                  </a:rPr>
                  <a:t>U</a:t>
                </a:r>
                <a:r>
                  <a:rPr lang="en-US" altLang="zh-CN" b="1" dirty="0" err="1">
                    <a:sym typeface="+mn-ea"/>
                  </a:rPr>
                  <a:t>x</a:t>
                </a:r>
                <a:r>
                  <a:rPr lang="en-US" altLang="zh-CN" dirty="0">
                    <a:sym typeface="+mn-ea"/>
                  </a:rPr>
                  <a:t>=</a:t>
                </a:r>
                <a:r>
                  <a:rPr lang="en-US" altLang="zh-CN" b="1" dirty="0">
                    <a:sym typeface="+mn-ea"/>
                  </a:rPr>
                  <a:t>y</a:t>
                </a:r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b="1" dirty="0">
                    <a:sym typeface="+mn-ea"/>
                  </a:rPr>
                  <a:t>稳定性证明（归纳法）</a:t>
                </a:r>
                <a:r>
                  <a:rPr lang="en-US" altLang="zh-CN" b="1" dirty="0">
                    <a:sym typeface="+mn-ea"/>
                  </a:rPr>
                  <a:t>  </a:t>
                </a:r>
              </a:p>
              <a:p>
                <a:r>
                  <a:rPr lang="zh-CN" altLang="en-US" dirty="0">
                    <a:sym typeface="+mn-ea"/>
                  </a:rPr>
                  <a:t>证明</a:t>
                </a:r>
                <a:r>
                  <a:rPr lang="en-US" altLang="zh-CN" dirty="0">
                    <a:sym typeface="+mn-ea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ym typeface="+mn-ea"/>
                  </a:rPr>
                  <a:t>|&gt;|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ym typeface="+mn-ea"/>
                  </a:rPr>
                  <a:t>|,</a:t>
                </a:r>
                <a:r>
                  <a:rPr lang="zh-CN" altLang="en-US" dirty="0">
                    <a:sym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>
                    <a:sym typeface="+mn-ea"/>
                  </a:rPr>
                  <a:t>&gt;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条件下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|&gt;|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|</a:t>
                </a:r>
                <a:r>
                  <a:rPr lang="zh-CN" altLang="en-US" dirty="0"/>
                  <a:t>，假定</a:t>
                </a:r>
                <a:r>
                  <a:rPr lang="en-US" altLang="zh-CN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|&gt;|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|</a:t>
                </a:r>
              </a:p>
              <a:p>
                <a:pPr indent="0" algn="l" fontAlgn="auto"/>
                <a:r>
                  <a:rPr lang="zh-CN" altLang="en-US" dirty="0"/>
                  <a:t>对</a:t>
                </a:r>
                <a:r>
                  <a:rPr lang="en-US" altLang="zh-CN" dirty="0"/>
                  <a:t>k+1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indent="0" algn="l" fontAlgn="auto"/>
                <a:r>
                  <a:rPr lang="en-US" altLang="zh-CN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|-|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|=|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|</a:t>
                </a:r>
                <a:r>
                  <a:rPr lang="en-US" altLang="zh-CN" dirty="0">
                    <a:sym typeface="+mn-ea"/>
                  </a:rPr>
                  <a:t>-|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sym typeface="+mn-ea"/>
                      </a:rPr>
                      <m:t>|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≥|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|−|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-|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|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≥|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|−|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|&gt;0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因此</a:t>
                </a:r>
                <a:r>
                  <a:rPr lang="en-US" altLang="zh-CN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|&gt;|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|,|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|=|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|=|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|&gt;|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|-|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|&gt;0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" y="859790"/>
                <a:ext cx="11244580" cy="58629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任意多边形 182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4" name="任意多边形 183"/>
          <p:cNvSpPr/>
          <p:nvPr/>
        </p:nvSpPr>
        <p:spPr>
          <a:xfrm>
            <a:off x="695205" y="5300665"/>
            <a:ext cx="914760" cy="38520"/>
          </a:xfrm>
          <a:custGeom>
            <a:avLst/>
            <a:gdLst/>
            <a:ahLst/>
            <a:cxnLst/>
            <a:rect l="0" t="0" r="r" b="b"/>
            <a:pathLst>
              <a:path w="2541" h="107">
                <a:moveTo>
                  <a:pt x="0" y="0"/>
                </a:moveTo>
                <a:lnTo>
                  <a:pt x="2541" y="0"/>
                </a:lnTo>
                <a:lnTo>
                  <a:pt x="2541" y="107"/>
                </a:lnTo>
                <a:lnTo>
                  <a:pt x="0" y="107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99920" y="662760"/>
            <a:ext cx="4639437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四、隐式求解器 </a:t>
            </a:r>
            <a:r>
              <a:rPr lang="en-US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追赶法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647580" y="4796945"/>
            <a:ext cx="2493645" cy="43053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8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计算流程与优势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/>
              <p:cNvSpPr txBox="1"/>
              <p:nvPr/>
            </p:nvSpPr>
            <p:spPr>
              <a:xfrm>
                <a:off x="623570" y="5393690"/>
                <a:ext cx="10107930" cy="70294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none" lIns="0" tIns="0" rIns="0" bIns="0" anchor="t">
                <a:noAutofit/>
              </a:bodyPr>
              <a:lstStyle/>
              <a:p>
                <a:pPr algn="l"/>
                <a:r>
                  <a:rPr lang="zh-CN" altLang="en-US" sz="2400" u="none" strike="noStrike">
                    <a:solidFill>
                      <a:srgbClr val="000000"/>
                    </a:solidFill>
                    <a:effectLst/>
                    <a:uFillTx/>
                    <a:latin typeface="Bahnschrift SemiLight" panose="020B0502040204020203" charset="0"/>
                    <a:ea typeface="仿宋_GB2312" panose="02010609030101010101" charset="-122"/>
                    <a:cs typeface="Bahnschrift SemiLight" panose="020B0502040204020203" charset="0"/>
                  </a:rPr>
                  <a:t>此时计算量</a:t>
                </a:r>
                <a:r>
                  <a:rPr lang="zh-CN" altLang="en-US" sz="2400">
                    <a:solidFill>
                      <a:srgbClr val="1E293B"/>
                    </a:solidFill>
                    <a:effectLst/>
                    <a:uFillTx/>
                    <a:latin typeface="Bahnschrift SemiLight" panose="020B0502040204020203" charset="0"/>
                    <a:ea typeface="仿宋_GB2312" panose="02010609030101010101" charset="-122"/>
                    <a:cs typeface="Bahnschrift SemiLight" panose="020B0502040204020203" charset="0"/>
                    <a:sym typeface="+mn-ea"/>
                  </a:rPr>
                  <a:t>从一般高斯消元法的</a:t>
                </a:r>
                <a:r>
                  <a:rPr lang="en-US" altLang="zh-CN" sz="2400">
                    <a:solidFill>
                      <a:srgbClr val="1E293B"/>
                    </a:solidFill>
                    <a:effectLst/>
                    <a:uFillTx/>
                    <a:latin typeface="Bahnschrift SemiLight" panose="020B0502040204020203" charset="0"/>
                    <a:ea typeface="仿宋_GB2312" panose="02010609030101010101" charset="-122"/>
                    <a:cs typeface="Bahnschrift SemiLight" panose="020B0502040204020203" charset="0"/>
                    <a:sym typeface="+mn-ea"/>
                  </a:rPr>
                  <a:t>O</a:t>
                </a:r>
                <a:r>
                  <a:rPr lang="zh-CN" altLang="en-US" sz="2400">
                    <a:solidFill>
                      <a:srgbClr val="1E293B"/>
                    </a:solidFill>
                    <a:effectLst/>
                    <a:uFillTx/>
                    <a:latin typeface="Bahnschrift SemiLight" panose="020B0502040204020203" charset="0"/>
                    <a:ea typeface="仿宋_GB2312" panose="02010609030101010101" charset="-122"/>
                    <a:cs typeface="Bahnschrift SemiLight" panose="020B0502040204020203" charset="0"/>
                    <a:sym typeface="+mn-ea"/>
                  </a:rPr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1E293B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仿宋_GB2312" panose="02010609030101010101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1E293B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仿宋_GB2312" panose="02010609030101010101" charset="-122"/>
                            <a:cs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1E293B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ea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>
                    <a:solidFill>
                      <a:srgbClr val="1E293B"/>
                    </a:solidFill>
                    <a:effectLst/>
                    <a:uFillTx/>
                    <a:latin typeface="Bahnschrift SemiLight" panose="020B0502040204020203" charset="0"/>
                    <a:ea typeface="仿宋_GB2312" panose="02010609030101010101" charset="-122"/>
                    <a:cs typeface="Bahnschrift SemiLight" panose="020B0502040204020203" charset="0"/>
                    <a:sym typeface="+mn-ea"/>
                  </a:rPr>
                  <a:t>）降到</a:t>
                </a:r>
                <a:r>
                  <a:rPr lang="en-US" sz="2400">
                    <a:solidFill>
                      <a:srgbClr val="1E293B"/>
                    </a:solidFill>
                    <a:effectLst/>
                    <a:uFillTx/>
                    <a:latin typeface="Bahnschrift SemiLight" panose="020B0502040204020203" charset="0"/>
                    <a:ea typeface="仿宋_GB2312" panose="02010609030101010101" charset="-122"/>
                    <a:cs typeface="Bahnschrift SemiLight" panose="020B0502040204020203" charset="0"/>
                    <a:sym typeface="+mn-ea"/>
                  </a:rPr>
                  <a:t>O(n)</a:t>
                </a:r>
                <a:r>
                  <a:rPr lang="zh-CN" altLang="en-US" sz="2400">
                    <a:solidFill>
                      <a:srgbClr val="1E293B"/>
                    </a:solidFill>
                    <a:effectLst/>
                    <a:uFillTx/>
                    <a:latin typeface="Bahnschrift SemiLight" panose="020B0502040204020203" charset="0"/>
                    <a:ea typeface="仿宋_GB2312" panose="02010609030101010101" charset="-122"/>
                    <a:cs typeface="Bahnschrift SemiLight" panose="020B0502040204020203" charset="0"/>
                    <a:sym typeface="+mn-ea"/>
                  </a:rPr>
                  <a:t>，而且求解稳定</a:t>
                </a:r>
                <a:endParaRPr lang="en-US" sz="2400" u="none" strike="noStrike">
                  <a:solidFill>
                    <a:srgbClr val="000000"/>
                  </a:solidFill>
                  <a:effectLst/>
                  <a:uFillTx/>
                  <a:latin typeface="Bahnschrift SemiLight" panose="020B0502040204020203" charset="0"/>
                  <a:ea typeface="仿宋_GB2312" panose="02010609030101010101" charset="-122"/>
                  <a:cs typeface="Bahnschrift SemiLight" panose="020B0502040204020203" charset="0"/>
                </a:endParaRPr>
              </a:p>
              <a:p>
                <a:endParaRPr lang="zh-CN" altLang="en-US" sz="2400" u="none" strike="noStrike">
                  <a:solidFill>
                    <a:srgbClr val="000000"/>
                  </a:solidFill>
                  <a:effectLst/>
                  <a:uFillTx/>
                  <a:latin typeface="Bahnschrift SemiLight" panose="020B0502040204020203" charset="0"/>
                  <a:ea typeface="仿宋_GB2312" panose="02010609030101010101" charset="-122"/>
                  <a:cs typeface="Bahnschrift SemiLight" panose="020B0502040204020203" charset="0"/>
                </a:endParaRPr>
              </a:p>
            </p:txBody>
          </p:sp>
        </mc:Choice>
        <mc:Fallback xmlns="">
          <p:sp>
            <p:nvSpPr>
              <p:cNvPr id="187" name="文本框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0" y="5393690"/>
                <a:ext cx="10107930" cy="702945"/>
              </a:xfrm>
              <a:prstGeom prst="rect">
                <a:avLst/>
              </a:prstGeom>
              <a:blipFill rotWithShape="1">
                <a:blip r:embed="rId2"/>
                <a:stretch>
                  <a:fillRect b="-6594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文本框 187"/>
          <p:cNvSpPr txBox="1"/>
          <p:nvPr/>
        </p:nvSpPr>
        <p:spPr>
          <a:xfrm>
            <a:off x="8844480" y="4262040"/>
            <a:ext cx="1900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15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。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3359950" y="4869465"/>
            <a:ext cx="577215" cy="36893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400" b="0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O(n)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07695" y="1390650"/>
                <a:ext cx="11267440" cy="309308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Autofit/>
              </a:bodyPr>
              <a:lstStyle/>
              <a:p>
                <a:pPr algn="l"/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在计算上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≠0，</m:t>
                    </m:r>
                    <m:r>
                      <a:rPr lang="zh-CN" altLang="en-US" sz="24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且不会太小</m:t>
                    </m:r>
                    <m:r>
                      <a:rPr lang="en-US" altLang="zh-CN" sz="24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求解稳定。</a:t>
                </a:r>
              </a:p>
              <a:p>
                <a:pPr algn="l"/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对于前面的消元法，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l"/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与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l"/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可以看出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，高斯消元法在这种特定情况下，也是收敛的。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5" y="1390650"/>
                <a:ext cx="11267440" cy="30930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任意多边形 192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799920" y="662760"/>
            <a:ext cx="5528945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四、隐式求解器 </a:t>
            </a:r>
            <a:r>
              <a:rPr lang="en-US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代码实现</a:t>
            </a:r>
            <a:r>
              <a:rPr lang="en-US" alt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</a:t>
            </a:r>
            <a:r>
              <a:rPr lang="zh-CN" alt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直角坐标</a:t>
            </a:r>
          </a:p>
        </p:txBody>
      </p:sp>
      <p:pic>
        <p:nvPicPr>
          <p:cNvPr id="2" name="图片 1" descr="屏幕截图 2025-10-26 2016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1196975"/>
            <a:ext cx="8677275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任意多边形 192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799920" y="662760"/>
            <a:ext cx="529717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四、隐式求解器 </a:t>
            </a:r>
            <a:r>
              <a:rPr lang="en-US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代码实现</a:t>
            </a:r>
            <a:r>
              <a:rPr lang="en-US" alt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en-US" alt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</a:t>
            </a:r>
            <a:r>
              <a:rPr lang="zh-CN" alt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柱坐标</a:t>
            </a:r>
            <a:endParaRPr lang="zh-CN" altLang="en-US" sz="27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pic>
        <p:nvPicPr>
          <p:cNvPr id="3" name="图片 2" descr="屏幕截图 2025-10-26 2017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" y="1196975"/>
            <a:ext cx="8982075" cy="54971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任意多边形 192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799920" y="662760"/>
            <a:ext cx="4043045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四、隐式求解器 </a:t>
            </a:r>
            <a:r>
              <a:rPr lang="en-US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代码实现</a:t>
            </a:r>
            <a:endParaRPr lang="zh-CN" altLang="en-US" sz="2700" b="1" i="0" u="none" strike="noStrike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13" y="1258358"/>
            <a:ext cx="751522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任意多边形 215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799920" y="662760"/>
            <a:ext cx="4639437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五、边界条件 </a:t>
            </a:r>
            <a:r>
              <a:rPr 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声源边界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609480" y="1277640"/>
            <a:ext cx="10508793" cy="147732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sz="24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激励条件设置</a:t>
            </a:r>
            <a:endParaRPr lang="en-US" altLang="zh-CN" sz="2400" b="1" i="0" u="none" strike="noStrike" dirty="0">
              <a:solidFill>
                <a:srgbClr val="1E293B"/>
              </a:solidFill>
              <a:effectLst/>
              <a:uFillTx/>
              <a:latin typeface="Noto Sans SC" panose="020B0200000000000000" charset="-122"/>
              <a:ea typeface="Noto Sans SC" panose="020B0200000000000000" charset="-122"/>
            </a:endParaRPr>
          </a:p>
          <a:p>
            <a:r>
              <a:rPr lang="zh-CN" altLang="en-US" sz="2400" dirty="0">
                <a:latin typeface="Cambria Math" panose="02040503050406030204" pitchFamily="18" charset="0"/>
              </a:rPr>
              <a:t>在</a:t>
            </a:r>
            <a:r>
              <a:rPr lang="en-US" altLang="zh-CN" sz="2400" dirty="0">
                <a:latin typeface="Cambria Math" panose="02040503050406030204" pitchFamily="18" charset="0"/>
              </a:rPr>
              <a:t>z=0</a:t>
            </a:r>
            <a:r>
              <a:rPr lang="zh-CN" altLang="en-US" sz="2400" dirty="0">
                <a:latin typeface="Cambria Math" panose="02040503050406030204" pitchFamily="18" charset="0"/>
              </a:rPr>
              <a:t>处设置一个活塞源，等相位，幅值为</a:t>
            </a:r>
            <a:r>
              <a:rPr lang="en-US" altLang="zh-CN" sz="2400" dirty="0">
                <a:latin typeface="Cambria Math" panose="02040503050406030204" pitchFamily="18" charset="0"/>
              </a:rPr>
              <a:t>1</a:t>
            </a:r>
            <a:r>
              <a:rPr lang="zh-CN" altLang="en-US" sz="2400" dirty="0">
                <a:latin typeface="Cambria Math" panose="02040503050406030204" pitchFamily="18" charset="0"/>
              </a:rPr>
              <a:t>。对于直角坐标，以</a:t>
            </a:r>
            <a:r>
              <a:rPr lang="en-US" altLang="zh-CN" sz="2400" dirty="0">
                <a:latin typeface="Cambria Math" panose="02040503050406030204" pitchFamily="18" charset="0"/>
              </a:rPr>
              <a:t>x=0</a:t>
            </a:r>
            <a:r>
              <a:rPr lang="zh-CN" altLang="en-US" sz="2400" dirty="0">
                <a:latin typeface="Cambria Math" panose="02040503050406030204" pitchFamily="18" charset="0"/>
              </a:rPr>
              <a:t>中心对称；对于柱坐标，从</a:t>
            </a:r>
            <a:r>
              <a:rPr lang="en-US" altLang="zh-CN" sz="2400" dirty="0">
                <a:latin typeface="Cambria Math" panose="02040503050406030204" pitchFamily="18" charset="0"/>
              </a:rPr>
              <a:t>r=0</a:t>
            </a:r>
            <a:r>
              <a:rPr lang="zh-CN" altLang="en-US" sz="2400" dirty="0">
                <a:latin typeface="Cambria Math" panose="02040503050406030204" pitchFamily="18" charset="0"/>
              </a:rPr>
              <a:t>开始保留</a:t>
            </a:r>
            <a:r>
              <a:rPr lang="en-US" altLang="zh-CN" sz="2400" dirty="0">
                <a:latin typeface="Cambria Math" panose="02040503050406030204" pitchFamily="18" charset="0"/>
              </a:rPr>
              <a:t>r&gt;0</a:t>
            </a:r>
            <a:r>
              <a:rPr lang="zh-CN" altLang="en-US" sz="2400" dirty="0">
                <a:latin typeface="Cambria Math" panose="02040503050406030204" pitchFamily="18" charset="0"/>
              </a:rPr>
              <a:t>部分。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endParaRPr lang="en-US" sz="2400" dirty="0">
              <a:latin typeface="Cambria Math" panose="020405030504060302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27" y="2426454"/>
            <a:ext cx="9316750" cy="36676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任意多边形 228"/>
          <p:cNvSpPr/>
          <p:nvPr/>
        </p:nvSpPr>
        <p:spPr>
          <a:xfrm>
            <a:off x="531368" y="417633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914219" y="473383"/>
            <a:ext cx="4283224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五、边界条件</a:t>
            </a:r>
            <a:r>
              <a:rPr lang="en-US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两侧边界处理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9888" y="1038649"/>
            <a:ext cx="10508793" cy="1107996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2400" dirty="0">
                <a:latin typeface="Cambria Math" panose="02040503050406030204" pitchFamily="18" charset="0"/>
              </a:rPr>
              <a:t>边界设置了全反射硬边界，在两侧</a:t>
            </a:r>
            <a:r>
              <a:rPr lang="en-US" altLang="zh-CN" sz="2400" dirty="0">
                <a:latin typeface="Cambria Math" panose="02040503050406030204" pitchFamily="18" charset="0"/>
              </a:rPr>
              <a:t>p</a:t>
            </a:r>
            <a:r>
              <a:rPr lang="zh-CN" altLang="en-US" sz="2400" dirty="0">
                <a:latin typeface="Cambria Math" panose="02040503050406030204" pitchFamily="18" charset="0"/>
              </a:rPr>
              <a:t>置零；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zh-CN" altLang="en-US" sz="2400" dirty="0">
                <a:latin typeface="Cambria Math" panose="02040503050406030204" pitchFamily="18" charset="0"/>
              </a:rPr>
              <a:t>使用索末菲辐射条件设置边界，认为声波仅向外辐射。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r>
              <a:rPr lang="zh-CN" altLang="en-US" sz="2400" dirty="0">
                <a:latin typeface="Cambria Math" panose="02040503050406030204" pitchFamily="18" charset="0"/>
              </a:rPr>
              <a:t>（此效果不明显，后续考虑研究</a:t>
            </a:r>
            <a:r>
              <a:rPr lang="en-US" altLang="zh-CN" sz="2400" dirty="0">
                <a:latin typeface="Cambria Math" panose="02040503050406030204" pitchFamily="18" charset="0"/>
              </a:rPr>
              <a:t>PML</a:t>
            </a:r>
            <a:r>
              <a:rPr lang="zh-CN" altLang="en-US" sz="2400" dirty="0">
                <a:latin typeface="Cambria Math" panose="02040503050406030204" pitchFamily="18" charset="0"/>
              </a:rPr>
              <a:t>完美匹配层等其他边界条件设置方法）</a:t>
            </a:r>
            <a:endParaRPr lang="en-US" sz="2400" dirty="0">
              <a:latin typeface="Cambria Math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76" y="2445067"/>
            <a:ext cx="7964011" cy="37343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任意多边形 228"/>
          <p:cNvSpPr/>
          <p:nvPr/>
        </p:nvSpPr>
        <p:spPr>
          <a:xfrm>
            <a:off x="531368" y="417633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1" name="文本框 230"/>
          <p:cNvSpPr txBox="1"/>
          <p:nvPr/>
        </p:nvSpPr>
        <p:spPr>
          <a:xfrm>
            <a:off x="914219" y="473383"/>
            <a:ext cx="4800994" cy="43088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zh-CN" sz="28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五、边界条件</a:t>
            </a:r>
            <a:r>
              <a:rPr lang="en-US" altLang="zh-CN" sz="28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altLang="en-US" sz="2800" b="1" dirty="0">
                <a:latin typeface="Cambria Math" panose="02040503050406030204" pitchFamily="18" charset="0"/>
              </a:rPr>
              <a:t>索末菲辐射条件</a:t>
            </a:r>
            <a:endParaRPr lang="en-US" altLang="zh-CN" sz="2800" b="1" dirty="0">
              <a:latin typeface="Cambria Math" panose="020405030504060302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9888" y="1038649"/>
            <a:ext cx="10508793" cy="369332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endParaRPr lang="en-US" sz="2400" dirty="0">
              <a:latin typeface="Cambria Math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04" y="1223315"/>
            <a:ext cx="7202560" cy="51919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任意多边形 242"/>
          <p:cNvSpPr/>
          <p:nvPr/>
        </p:nvSpPr>
        <p:spPr>
          <a:xfrm>
            <a:off x="533159" y="320596"/>
            <a:ext cx="38520" cy="514440"/>
          </a:xfrm>
          <a:custGeom>
            <a:avLst/>
            <a:gdLst/>
            <a:ahLst/>
            <a:cxnLst/>
            <a:rect l="0" t="0" r="r" b="b"/>
            <a:pathLst>
              <a:path w="107" h="1429">
                <a:moveTo>
                  <a:pt x="0" y="0"/>
                </a:moveTo>
                <a:lnTo>
                  <a:pt x="107" y="0"/>
                </a:lnTo>
                <a:lnTo>
                  <a:pt x="107" y="1429"/>
                </a:lnTo>
                <a:lnTo>
                  <a:pt x="0" y="1429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960327" y="370067"/>
            <a:ext cx="5321970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五、边界条件</a:t>
            </a:r>
            <a:r>
              <a:rPr lang="en-US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altLang="en-US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聚焦</a:t>
            </a:r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形成原理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与设置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05345" y="1236517"/>
            <a:ext cx="0" cy="3276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205345" y="45125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205345" y="2784764"/>
            <a:ext cx="300297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1205343" y="1745673"/>
            <a:ext cx="2192475" cy="21301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H="1" flipV="1">
            <a:off x="1205223" y="1631373"/>
            <a:ext cx="1096357" cy="1153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/>
          <p:cNvSpPr/>
          <p:nvPr/>
        </p:nvSpPr>
        <p:spPr>
          <a:xfrm rot="8119534">
            <a:off x="1393171" y="1492522"/>
            <a:ext cx="203570" cy="529286"/>
          </a:xfrm>
          <a:prstGeom prst="leftBrace">
            <a:avLst>
              <a:gd name="adj1" fmla="val 149482"/>
              <a:gd name="adj2" fmla="val 532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662545" y="1423555"/>
            <a:ext cx="77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δ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177130" y="2626063"/>
            <a:ext cx="31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92406" y="1438669"/>
                <a:ext cx="6128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06" y="1438669"/>
                <a:ext cx="61281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6" t="-107" r="102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2055358" y="2807916"/>
                <a:ext cx="44364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358" y="2807916"/>
                <a:ext cx="443647" cy="391582"/>
              </a:xfrm>
              <a:prstGeom prst="rect">
                <a:avLst/>
              </a:prstGeom>
              <a:blipFill rotWithShape="1">
                <a:blip r:embed="rId4"/>
                <a:stretch>
                  <a:fillRect l="-112" t="-148" r="63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844016" y="1180611"/>
                <a:ext cx="7077821" cy="2199961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聚焦源的简易设置，给</a:t>
                </a:r>
                <a:r>
                  <a:rPr lang="en-US" altLang="zh-CN" sz="2400" dirty="0">
                    <a:latin typeface="Cambria Math" panose="02040503050406030204" pitchFamily="18" charset="0"/>
                  </a:rPr>
                  <a:t>z=0</a:t>
                </a:r>
                <a:r>
                  <a:rPr lang="zh-CN" altLang="en-US" sz="2400" dirty="0">
                    <a:latin typeface="Cambria Math" panose="02040503050406030204" pitchFamily="18" charset="0"/>
                  </a:rPr>
                  <a:t>平面的活塞源增加一个相位因子：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2400" dirty="0">
                            <a:latin typeface="Cambria Math" panose="02040503050406030204" pitchFamily="18" charset="0"/>
                          </a:rPr>
                          <m:t>jkδ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，使不同位置的源聚焦在焦点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nor/>
                        </m:rPr>
                        <a:rPr lang="en-US" altLang="zh-CN" sz="2800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800" i="1" dirty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根据前面直角坐标和柱坐标的不同源设置方案，对应的设置聚焦源，焦点可调节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016" y="1180611"/>
                <a:ext cx="7077821" cy="2199961"/>
              </a:xfrm>
              <a:prstGeom prst="rect">
                <a:avLst/>
              </a:prstGeom>
              <a:blipFill>
                <a:blip r:embed="rId5"/>
                <a:stretch>
                  <a:fillRect l="-2670" t="-4709" r="-1637" b="-8310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54849" r="11830"/>
          <a:stretch>
            <a:fillRect/>
          </a:stretch>
        </p:blipFill>
        <p:spPr>
          <a:xfrm>
            <a:off x="4571999" y="3683615"/>
            <a:ext cx="6967921" cy="30964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任意多边形 242"/>
          <p:cNvSpPr/>
          <p:nvPr/>
        </p:nvSpPr>
        <p:spPr>
          <a:xfrm>
            <a:off x="533159" y="320596"/>
            <a:ext cx="38520" cy="514440"/>
          </a:xfrm>
          <a:custGeom>
            <a:avLst/>
            <a:gdLst/>
            <a:ahLst/>
            <a:cxnLst/>
            <a:rect l="0" t="0" r="r" b="b"/>
            <a:pathLst>
              <a:path w="107" h="1429">
                <a:moveTo>
                  <a:pt x="0" y="0"/>
                </a:moveTo>
                <a:lnTo>
                  <a:pt x="107" y="0"/>
                </a:lnTo>
                <a:lnTo>
                  <a:pt x="107" y="1429"/>
                </a:lnTo>
                <a:lnTo>
                  <a:pt x="0" y="1429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960327" y="370067"/>
            <a:ext cx="3590727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五、边界条件</a:t>
            </a:r>
            <a:r>
              <a:rPr lang="en-US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-</a:t>
            </a:r>
            <a:r>
              <a:rPr lang="zh-CN" altLang="en-US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聚焦代码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959727"/>
            <a:ext cx="10574226" cy="5763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任意多边形 94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99920" y="662760"/>
            <a:ext cx="2077492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一</a:t>
            </a:r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、原始方程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81080" y="1311840"/>
            <a:ext cx="2769989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4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抛物线近似下的</a:t>
            </a:r>
            <a:r>
              <a:rPr lang="zh-CN" sz="24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方程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081080" y="1721520"/>
            <a:ext cx="2726708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400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直角坐标</a:t>
            </a:r>
            <a:r>
              <a:rPr lang="zh-CN" sz="24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方程</a:t>
            </a:r>
            <a:r>
              <a:rPr lang="en-US" altLang="zh-CN" sz="24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(PA)</a:t>
            </a:r>
            <a:r>
              <a:rPr lang="zh-CN" sz="24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078928" y="3152001"/>
            <a:ext cx="2795637" cy="36933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2400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柱坐标</a:t>
            </a:r>
            <a:r>
              <a:rPr lang="zh-CN" sz="24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方程</a:t>
            </a:r>
            <a:r>
              <a:rPr lang="en-US" altLang="zh-CN" sz="24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(PACC)</a:t>
            </a:r>
            <a:r>
              <a:rPr lang="zh-CN" sz="24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：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00287" y="1967040"/>
                <a:ext cx="2402837" cy="10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87" y="1967040"/>
                <a:ext cx="2402837" cy="1081258"/>
              </a:xfrm>
              <a:prstGeom prst="rect">
                <a:avLst/>
              </a:prstGeom>
              <a:blipFill rotWithShape="1">
                <a:blip r:embed="rId2"/>
                <a:stretch>
                  <a:fillRect l="-12" t="-41" r="12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15261" y="3708400"/>
                <a:ext cx="5372888" cy="11143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261" y="3708400"/>
                <a:ext cx="5372888" cy="1114344"/>
              </a:xfrm>
              <a:prstGeom prst="rect">
                <a:avLst/>
              </a:prstGeom>
              <a:blipFill rotWithShape="1">
                <a:blip r:embed="rId3"/>
                <a:stretch>
                  <a:fillRect l="-10" r="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0" y="0"/>
            <a:ext cx="19080" cy="6858000"/>
          </a:xfrm>
          <a:custGeom>
            <a:avLst/>
            <a:gdLst/>
            <a:ahLst/>
            <a:cxnLst/>
            <a:rect l="0" t="0" r="r" b="b"/>
            <a:pathLst>
              <a:path w="53" h="19050">
                <a:moveTo>
                  <a:pt x="0" y="0"/>
                </a:moveTo>
                <a:lnTo>
                  <a:pt x="53" y="0"/>
                </a:lnTo>
                <a:lnTo>
                  <a:pt x="53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9920" y="662760"/>
            <a:ext cx="576072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115"/>
            <a:ext cx="10601960" cy="4692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任意多边形 29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6" name="任意多边形 29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7" name="任意多边形 296"/>
          <p:cNvSpPr/>
          <p:nvPr/>
        </p:nvSpPr>
        <p:spPr>
          <a:xfrm>
            <a:off x="0" y="0"/>
            <a:ext cx="19080" cy="6858000"/>
          </a:xfrm>
          <a:custGeom>
            <a:avLst/>
            <a:gdLst/>
            <a:ahLst/>
            <a:cxnLst/>
            <a:rect l="0" t="0" r="r" b="b"/>
            <a:pathLst>
              <a:path w="53" h="19050">
                <a:moveTo>
                  <a:pt x="0" y="0"/>
                </a:moveTo>
                <a:lnTo>
                  <a:pt x="53" y="0"/>
                </a:lnTo>
                <a:lnTo>
                  <a:pt x="53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8" name="任意多边形 297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9" name="任意多边形 298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799920" y="662760"/>
            <a:ext cx="576072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06500"/>
            <a:ext cx="11583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Equation = "PA"</a:t>
            </a:r>
          </a:p>
          <a:p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Iterator_Method = "Backward_Euler" </a:t>
            </a:r>
          </a:p>
          <a:p>
            <a:r>
              <a:rPr lang="en-US" altLang="zh-CN" sz="12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Source_type = "piston"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50421"/>
          <a:stretch>
            <a:fillRect/>
          </a:stretch>
        </p:blipFill>
        <p:spPr>
          <a:xfrm>
            <a:off x="737870" y="1816735"/>
            <a:ext cx="10715625" cy="420370"/>
          </a:xfrm>
          <a:prstGeom prst="rect">
            <a:avLst/>
          </a:prstGeom>
        </p:spPr>
      </p:pic>
      <p:pic>
        <p:nvPicPr>
          <p:cNvPr id="11" name="图片 10" descr="pa_piston_back"/>
          <p:cNvPicPr>
            <a:picLocks noChangeAspect="1"/>
          </p:cNvPicPr>
          <p:nvPr/>
        </p:nvPicPr>
        <p:blipFill>
          <a:blip r:embed="rId3"/>
          <a:srcRect r="8425"/>
          <a:stretch>
            <a:fillRect/>
          </a:stretch>
        </p:blipFill>
        <p:spPr>
          <a:xfrm>
            <a:off x="2787650" y="2281555"/>
            <a:ext cx="2802890" cy="2296160"/>
          </a:xfrm>
          <a:prstGeom prst="rect">
            <a:avLst/>
          </a:prstGeom>
        </p:spPr>
      </p:pic>
      <p:pic>
        <p:nvPicPr>
          <p:cNvPr id="12" name="图片 11" descr="coarse_pa_piston_back"/>
          <p:cNvPicPr>
            <a:picLocks noChangeAspect="1"/>
          </p:cNvPicPr>
          <p:nvPr/>
        </p:nvPicPr>
        <p:blipFill>
          <a:blip r:embed="rId4"/>
          <a:srcRect r="7735"/>
          <a:stretch>
            <a:fillRect/>
          </a:stretch>
        </p:blipFill>
        <p:spPr>
          <a:xfrm>
            <a:off x="5795010" y="2263775"/>
            <a:ext cx="2865755" cy="2330450"/>
          </a:xfrm>
          <a:prstGeom prst="rect">
            <a:avLst/>
          </a:prstGeom>
        </p:spPr>
      </p:pic>
      <p:pic>
        <p:nvPicPr>
          <p:cNvPr id="13" name="图片 12" descr="numerical_pa_piston_bac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650" y="4704715"/>
            <a:ext cx="6012815" cy="20053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任意多边形 29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6" name="任意多边形 29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7" name="任意多边形 296"/>
          <p:cNvSpPr/>
          <p:nvPr/>
        </p:nvSpPr>
        <p:spPr>
          <a:xfrm>
            <a:off x="0" y="0"/>
            <a:ext cx="19080" cy="6858000"/>
          </a:xfrm>
          <a:custGeom>
            <a:avLst/>
            <a:gdLst/>
            <a:ahLst/>
            <a:cxnLst/>
            <a:rect l="0" t="0" r="r" b="b"/>
            <a:pathLst>
              <a:path w="53" h="19050">
                <a:moveTo>
                  <a:pt x="0" y="0"/>
                </a:moveTo>
                <a:lnTo>
                  <a:pt x="53" y="0"/>
                </a:lnTo>
                <a:lnTo>
                  <a:pt x="53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8" name="任意多边形 297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9" name="任意多边形 298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799920" y="662760"/>
            <a:ext cx="576072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06500"/>
            <a:ext cx="115836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Equation = "PA"</a:t>
            </a:r>
          </a:p>
          <a:p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Iterator_Method = "Backward_Euler" </a:t>
            </a:r>
          </a:p>
          <a:p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Source_type = "focus"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49935"/>
          <a:stretch>
            <a:fillRect/>
          </a:stretch>
        </p:blipFill>
        <p:spPr>
          <a:xfrm>
            <a:off x="800100" y="1943735"/>
            <a:ext cx="10161270" cy="384810"/>
          </a:xfrm>
          <a:prstGeom prst="rect">
            <a:avLst/>
          </a:prstGeom>
        </p:spPr>
      </p:pic>
      <p:pic>
        <p:nvPicPr>
          <p:cNvPr id="5" name="图片 4" descr="pa_focus_back"/>
          <p:cNvPicPr>
            <a:picLocks noChangeAspect="1"/>
          </p:cNvPicPr>
          <p:nvPr/>
        </p:nvPicPr>
        <p:blipFill>
          <a:blip r:embed="rId3"/>
          <a:srcRect r="8564"/>
          <a:stretch>
            <a:fillRect/>
          </a:stretch>
        </p:blipFill>
        <p:spPr>
          <a:xfrm>
            <a:off x="2626995" y="2501265"/>
            <a:ext cx="2576830" cy="2114550"/>
          </a:xfrm>
          <a:prstGeom prst="rect">
            <a:avLst/>
          </a:prstGeom>
        </p:spPr>
      </p:pic>
      <p:pic>
        <p:nvPicPr>
          <p:cNvPr id="6" name="图片 5" descr="coarse_pa_focus_back"/>
          <p:cNvPicPr>
            <a:picLocks noChangeAspect="1"/>
          </p:cNvPicPr>
          <p:nvPr/>
        </p:nvPicPr>
        <p:blipFill>
          <a:blip r:embed="rId4"/>
          <a:srcRect r="9121"/>
          <a:stretch>
            <a:fillRect/>
          </a:stretch>
        </p:blipFill>
        <p:spPr>
          <a:xfrm>
            <a:off x="5513705" y="2501265"/>
            <a:ext cx="2611120" cy="2156460"/>
          </a:xfrm>
          <a:prstGeom prst="rect">
            <a:avLst/>
          </a:prstGeom>
        </p:spPr>
      </p:pic>
      <p:pic>
        <p:nvPicPr>
          <p:cNvPr id="8" name="图片 7" descr="numerical_pa_focus_back"/>
          <p:cNvPicPr>
            <a:picLocks noChangeAspect="1"/>
          </p:cNvPicPr>
          <p:nvPr/>
        </p:nvPicPr>
        <p:blipFill>
          <a:blip r:embed="rId5"/>
          <a:srcRect l="-1062"/>
          <a:stretch>
            <a:fillRect/>
          </a:stretch>
        </p:blipFill>
        <p:spPr>
          <a:xfrm>
            <a:off x="2626995" y="4667885"/>
            <a:ext cx="5786120" cy="19088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任意多边形 29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6" name="任意多边形 29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7" name="任意多边形 296"/>
          <p:cNvSpPr/>
          <p:nvPr/>
        </p:nvSpPr>
        <p:spPr>
          <a:xfrm>
            <a:off x="0" y="0"/>
            <a:ext cx="19080" cy="6858000"/>
          </a:xfrm>
          <a:custGeom>
            <a:avLst/>
            <a:gdLst/>
            <a:ahLst/>
            <a:cxnLst/>
            <a:rect l="0" t="0" r="r" b="b"/>
            <a:pathLst>
              <a:path w="53" h="19050">
                <a:moveTo>
                  <a:pt x="0" y="0"/>
                </a:moveTo>
                <a:lnTo>
                  <a:pt x="53" y="0"/>
                </a:lnTo>
                <a:lnTo>
                  <a:pt x="53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8" name="任意多边形 297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9" name="任意多边形 298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799920" y="662760"/>
            <a:ext cx="576072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06500"/>
            <a:ext cx="11583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Equation = "PACC"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Iterator_Method = "Backward_Euler" 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Source_type = "piston"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210435"/>
            <a:ext cx="11341735" cy="449580"/>
          </a:xfrm>
          <a:prstGeom prst="rect">
            <a:avLst/>
          </a:prstGeom>
        </p:spPr>
      </p:pic>
      <p:pic>
        <p:nvPicPr>
          <p:cNvPr id="4" name="图片 3" descr="pacc_piston_b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20" y="2660015"/>
            <a:ext cx="2728595" cy="2047240"/>
          </a:xfrm>
          <a:prstGeom prst="rect">
            <a:avLst/>
          </a:prstGeom>
        </p:spPr>
      </p:pic>
      <p:pic>
        <p:nvPicPr>
          <p:cNvPr id="5" name="图片 4" descr="coarse_pacc_piston_bac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115" y="2660015"/>
            <a:ext cx="2676525" cy="2007870"/>
          </a:xfrm>
          <a:prstGeom prst="rect">
            <a:avLst/>
          </a:prstGeom>
        </p:spPr>
      </p:pic>
      <p:pic>
        <p:nvPicPr>
          <p:cNvPr id="6" name="图片 5" descr="numerical_pacc_piston_bac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020" y="4757420"/>
            <a:ext cx="5906770" cy="19691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任意多边形 29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7" name="任意多边形 296"/>
          <p:cNvSpPr/>
          <p:nvPr/>
        </p:nvSpPr>
        <p:spPr>
          <a:xfrm>
            <a:off x="0" y="0"/>
            <a:ext cx="19080" cy="6858000"/>
          </a:xfrm>
          <a:custGeom>
            <a:avLst/>
            <a:gdLst/>
            <a:ahLst/>
            <a:cxnLst/>
            <a:rect l="0" t="0" r="r" b="b"/>
            <a:pathLst>
              <a:path w="53" h="19050">
                <a:moveTo>
                  <a:pt x="0" y="0"/>
                </a:moveTo>
                <a:lnTo>
                  <a:pt x="53" y="0"/>
                </a:lnTo>
                <a:lnTo>
                  <a:pt x="53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8" name="任意多边形 297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EDEFF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9" name="任意多边形 298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0" name="文本框 299"/>
          <p:cNvSpPr txBox="1"/>
          <p:nvPr/>
        </p:nvSpPr>
        <p:spPr>
          <a:xfrm>
            <a:off x="799920" y="662760"/>
            <a:ext cx="576072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700" y="1206500"/>
            <a:ext cx="11583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Equation = "PACC"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Iterator_Method = "Backward_Euler" 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Source_type = "focus"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128520"/>
            <a:ext cx="10264775" cy="399415"/>
          </a:xfrm>
          <a:prstGeom prst="rect">
            <a:avLst/>
          </a:prstGeom>
        </p:spPr>
      </p:pic>
      <p:pic>
        <p:nvPicPr>
          <p:cNvPr id="5" name="图片 4" descr="paCC_focus_b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35" y="2578100"/>
            <a:ext cx="2737485" cy="2053590"/>
          </a:xfrm>
          <a:prstGeom prst="rect">
            <a:avLst/>
          </a:prstGeom>
        </p:spPr>
      </p:pic>
      <p:pic>
        <p:nvPicPr>
          <p:cNvPr id="6" name="图片 5" descr="coarse_pacc_focus_bac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80" y="2624455"/>
            <a:ext cx="2642870" cy="1982470"/>
          </a:xfrm>
          <a:prstGeom prst="rect">
            <a:avLst/>
          </a:prstGeom>
        </p:spPr>
      </p:pic>
      <p:pic>
        <p:nvPicPr>
          <p:cNvPr id="7" name="图片 6" descr="numerical_pacc_focus_bac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35" y="4703445"/>
            <a:ext cx="61436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任意多边形 31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8" name="任意多边形 31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9" name="任意多边形 318"/>
          <p:cNvSpPr/>
          <p:nvPr/>
        </p:nvSpPr>
        <p:spPr>
          <a:xfrm>
            <a:off x="0" y="0"/>
            <a:ext cx="38160" cy="6858000"/>
          </a:xfrm>
          <a:custGeom>
            <a:avLst/>
            <a:gdLst/>
            <a:ahLst/>
            <a:cxnLst/>
            <a:rect l="0" t="0" r="r" b="b"/>
            <a:pathLst>
              <a:path w="106" h="19050">
                <a:moveTo>
                  <a:pt x="0" y="0"/>
                </a:moveTo>
                <a:lnTo>
                  <a:pt x="106" y="0"/>
                </a:lnTo>
                <a:lnTo>
                  <a:pt x="106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任意多边形 320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799920" y="662760"/>
            <a:ext cx="713486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不同步长下数值解与解析解对比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50315"/>
            <a:ext cx="9534525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任意多边形 318"/>
          <p:cNvSpPr/>
          <p:nvPr/>
        </p:nvSpPr>
        <p:spPr>
          <a:xfrm>
            <a:off x="0" y="0"/>
            <a:ext cx="38160" cy="6858000"/>
          </a:xfrm>
          <a:custGeom>
            <a:avLst/>
            <a:gdLst/>
            <a:ahLst/>
            <a:cxnLst/>
            <a:rect l="0" t="0" r="r" b="b"/>
            <a:pathLst>
              <a:path w="106" h="19050">
                <a:moveTo>
                  <a:pt x="0" y="0"/>
                </a:moveTo>
                <a:lnTo>
                  <a:pt x="106" y="0"/>
                </a:lnTo>
                <a:lnTo>
                  <a:pt x="106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任意多边形 320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799920" y="662760"/>
            <a:ext cx="713486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不同步长下数值解与解析解对比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51585"/>
            <a:ext cx="5801360" cy="5327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34150" y="1426845"/>
            <a:ext cx="271716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/>
              <a:t>角谱法：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空间采样，计算频点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对空间信号做</a:t>
            </a:r>
            <a:r>
              <a:rPr lang="en-US" altLang="zh-CN">
                <a:sym typeface="+mn-ea"/>
              </a:rPr>
              <a:t>FFT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相位调制</a:t>
            </a:r>
            <a:endParaRPr lang="zh-CN" altLang="en-US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旁轴波数近似：</a:t>
            </a: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频域相乘后</a:t>
            </a:r>
            <a:r>
              <a:rPr lang="en-US" altLang="zh-CN">
                <a:sym typeface="+mn-ea"/>
              </a:rPr>
              <a:t>IFFT</a:t>
            </a:r>
            <a:r>
              <a:rPr lang="zh-CN" altLang="en-US">
                <a:sym typeface="+mn-ea"/>
              </a:rPr>
              <a:t>重建信号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0" y="3498850"/>
            <a:ext cx="159893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任意多边形 31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8" name="任意多边形 31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9" name="任意多边形 318"/>
          <p:cNvSpPr/>
          <p:nvPr/>
        </p:nvSpPr>
        <p:spPr>
          <a:xfrm>
            <a:off x="0" y="0"/>
            <a:ext cx="38160" cy="6858000"/>
          </a:xfrm>
          <a:custGeom>
            <a:avLst/>
            <a:gdLst/>
            <a:ahLst/>
            <a:cxnLst/>
            <a:rect l="0" t="0" r="r" b="b"/>
            <a:pathLst>
              <a:path w="106" h="19050">
                <a:moveTo>
                  <a:pt x="0" y="0"/>
                </a:moveTo>
                <a:lnTo>
                  <a:pt x="106" y="0"/>
                </a:lnTo>
                <a:lnTo>
                  <a:pt x="106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任意多边形 320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799920" y="662760"/>
            <a:ext cx="713486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不同步长下数值解与解析解对比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" y="1206500"/>
            <a:ext cx="11583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Equation = "PA"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Iterator_Method = "Backward_Euler" 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Source_type = "piston"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03520" y="1206500"/>
            <a:ext cx="4356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dx = 1e-1</a:t>
            </a: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dz = 1e-3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44284" r="680" b="-3759"/>
          <a:stretch>
            <a:fillRect/>
          </a:stretch>
        </p:blipFill>
        <p:spPr>
          <a:xfrm>
            <a:off x="647700" y="2058670"/>
            <a:ext cx="10453370" cy="495300"/>
          </a:xfrm>
          <a:prstGeom prst="rect">
            <a:avLst/>
          </a:prstGeom>
        </p:spPr>
      </p:pic>
      <p:pic>
        <p:nvPicPr>
          <p:cNvPr id="5" name="图片 4" descr="ana_pa_piston_b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913380"/>
            <a:ext cx="9055100" cy="31788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任意多边形 31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8" name="任意多边形 31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9" name="任意多边形 318"/>
          <p:cNvSpPr/>
          <p:nvPr/>
        </p:nvSpPr>
        <p:spPr>
          <a:xfrm>
            <a:off x="0" y="0"/>
            <a:ext cx="38160" cy="6858000"/>
          </a:xfrm>
          <a:custGeom>
            <a:avLst/>
            <a:gdLst/>
            <a:ahLst/>
            <a:cxnLst/>
            <a:rect l="0" t="0" r="r" b="b"/>
            <a:pathLst>
              <a:path w="106" h="19050">
                <a:moveTo>
                  <a:pt x="0" y="0"/>
                </a:moveTo>
                <a:lnTo>
                  <a:pt x="106" y="0"/>
                </a:lnTo>
                <a:lnTo>
                  <a:pt x="106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任意多边形 320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799920" y="662760"/>
            <a:ext cx="713486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不同步长下数值解与解析解对比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" y="1206500"/>
            <a:ext cx="11583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Equation = "PA"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Iterator_Method = "Backward_Euler" 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Source_type = "piston"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03520" y="1206500"/>
            <a:ext cx="4356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dx = 4e-1</a:t>
            </a: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dz = 4e-3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46458" r="3923" b="-2907"/>
          <a:stretch>
            <a:fillRect/>
          </a:stretch>
        </p:blipFill>
        <p:spPr>
          <a:xfrm>
            <a:off x="692150" y="2128520"/>
            <a:ext cx="8820785" cy="424180"/>
          </a:xfrm>
          <a:prstGeom prst="rect">
            <a:avLst/>
          </a:prstGeom>
        </p:spPr>
      </p:pic>
      <p:pic>
        <p:nvPicPr>
          <p:cNvPr id="7" name="图片 6" descr="4dz_ana_pa_piston_b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759710"/>
            <a:ext cx="9773285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任意多边形 31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8" name="任意多边形 31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9" name="任意多边形 318"/>
          <p:cNvSpPr/>
          <p:nvPr/>
        </p:nvSpPr>
        <p:spPr>
          <a:xfrm>
            <a:off x="0" y="0"/>
            <a:ext cx="38160" cy="6858000"/>
          </a:xfrm>
          <a:custGeom>
            <a:avLst/>
            <a:gdLst/>
            <a:ahLst/>
            <a:cxnLst/>
            <a:rect l="0" t="0" r="r" b="b"/>
            <a:pathLst>
              <a:path w="106" h="19050">
                <a:moveTo>
                  <a:pt x="0" y="0"/>
                </a:moveTo>
                <a:lnTo>
                  <a:pt x="106" y="0"/>
                </a:lnTo>
                <a:lnTo>
                  <a:pt x="106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任意多边形 320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799920" y="662760"/>
            <a:ext cx="713486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不同步长下数值解与解析解对比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" y="1206500"/>
            <a:ext cx="11583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Equation = "PA"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Iterator_Method = "Backward_Euler" 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Source_type = "focus"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03520" y="1206500"/>
            <a:ext cx="4356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dx = 1e-1</a:t>
            </a: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dz = 1e-3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50327" r="6691"/>
          <a:stretch>
            <a:fillRect/>
          </a:stretch>
        </p:blipFill>
        <p:spPr>
          <a:xfrm>
            <a:off x="731520" y="2128520"/>
            <a:ext cx="10165080" cy="409575"/>
          </a:xfrm>
          <a:prstGeom prst="rect">
            <a:avLst/>
          </a:prstGeom>
        </p:spPr>
      </p:pic>
      <p:pic>
        <p:nvPicPr>
          <p:cNvPr id="5" name="图片 4" descr="ana_pa_focus_b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2814955"/>
            <a:ext cx="9728200" cy="34150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任意多边形 7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99920" y="662760"/>
            <a:ext cx="588416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二、代码实现 </a:t>
            </a:r>
            <a:r>
              <a:rPr lang="en-US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支持的求解内容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BABC79-4D32-FE47-5F64-E4E7FE0EB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80" y="1149736"/>
            <a:ext cx="8933401" cy="562088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任意多边形 31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8" name="任意多边形 31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9" name="任意多边形 318"/>
          <p:cNvSpPr/>
          <p:nvPr/>
        </p:nvSpPr>
        <p:spPr>
          <a:xfrm>
            <a:off x="0" y="0"/>
            <a:ext cx="38160" cy="6858000"/>
          </a:xfrm>
          <a:custGeom>
            <a:avLst/>
            <a:gdLst/>
            <a:ahLst/>
            <a:cxnLst/>
            <a:rect l="0" t="0" r="r" b="b"/>
            <a:pathLst>
              <a:path w="106" h="19050">
                <a:moveTo>
                  <a:pt x="0" y="0"/>
                </a:moveTo>
                <a:lnTo>
                  <a:pt x="106" y="0"/>
                </a:lnTo>
                <a:lnTo>
                  <a:pt x="106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10591560" y="5257440"/>
            <a:ext cx="1600560" cy="1600560"/>
          </a:xfrm>
          <a:custGeom>
            <a:avLst/>
            <a:gdLst/>
            <a:ahLst/>
            <a:cxnLst/>
            <a:rect l="0" t="0" r="r" b="b"/>
            <a:pathLst>
              <a:path w="4446" h="4446">
                <a:moveTo>
                  <a:pt x="4446" y="4222"/>
                </a:moveTo>
                <a:cubicBezTo>
                  <a:pt x="4439" y="4230"/>
                  <a:pt x="4431" y="4239"/>
                  <a:pt x="4423" y="4247"/>
                </a:cubicBezTo>
                <a:cubicBezTo>
                  <a:pt x="4395" y="4278"/>
                  <a:pt x="4367" y="4308"/>
                  <a:pt x="4337" y="4338"/>
                </a:cubicBezTo>
                <a:cubicBezTo>
                  <a:pt x="4308" y="4367"/>
                  <a:pt x="4278" y="4396"/>
                  <a:pt x="4247" y="4424"/>
                </a:cubicBezTo>
                <a:cubicBezTo>
                  <a:pt x="4238" y="4431"/>
                  <a:pt x="4230" y="4439"/>
                  <a:pt x="4221" y="4446"/>
                </a:cubicBezTo>
                <a:lnTo>
                  <a:pt x="860" y="4446"/>
                </a:lnTo>
                <a:cubicBezTo>
                  <a:pt x="851" y="4439"/>
                  <a:pt x="843" y="4431"/>
                  <a:pt x="834" y="4424"/>
                </a:cubicBezTo>
                <a:cubicBezTo>
                  <a:pt x="804" y="4396"/>
                  <a:pt x="774" y="4367"/>
                  <a:pt x="744" y="4338"/>
                </a:cubicBezTo>
                <a:cubicBezTo>
                  <a:pt x="715" y="4308"/>
                  <a:pt x="686" y="4278"/>
                  <a:pt x="658" y="4247"/>
                </a:cubicBezTo>
                <a:cubicBezTo>
                  <a:pt x="630" y="4216"/>
                  <a:pt x="603" y="4185"/>
                  <a:pt x="577" y="4153"/>
                </a:cubicBezTo>
                <a:cubicBezTo>
                  <a:pt x="550" y="4121"/>
                  <a:pt x="525" y="4088"/>
                  <a:pt x="500" y="4055"/>
                </a:cubicBezTo>
                <a:cubicBezTo>
                  <a:pt x="475" y="4021"/>
                  <a:pt x="451" y="3987"/>
                  <a:pt x="428" y="3953"/>
                </a:cubicBezTo>
                <a:cubicBezTo>
                  <a:pt x="405" y="3918"/>
                  <a:pt x="383" y="3883"/>
                  <a:pt x="362" y="3847"/>
                </a:cubicBezTo>
                <a:cubicBezTo>
                  <a:pt x="340" y="3812"/>
                  <a:pt x="320" y="3776"/>
                  <a:pt x="300" y="3739"/>
                </a:cubicBezTo>
                <a:cubicBezTo>
                  <a:pt x="280" y="3702"/>
                  <a:pt x="262" y="3665"/>
                  <a:pt x="244" y="3627"/>
                </a:cubicBezTo>
                <a:cubicBezTo>
                  <a:pt x="226" y="3590"/>
                  <a:pt x="209" y="3552"/>
                  <a:pt x="194" y="3514"/>
                </a:cubicBezTo>
                <a:cubicBezTo>
                  <a:pt x="178" y="3475"/>
                  <a:pt x="163" y="3436"/>
                  <a:pt x="149" y="3397"/>
                </a:cubicBezTo>
                <a:cubicBezTo>
                  <a:pt x="135" y="3358"/>
                  <a:pt x="122" y="3319"/>
                  <a:pt x="110" y="3279"/>
                </a:cubicBezTo>
                <a:cubicBezTo>
                  <a:pt x="97" y="3239"/>
                  <a:pt x="86" y="3199"/>
                  <a:pt x="76" y="3159"/>
                </a:cubicBezTo>
                <a:cubicBezTo>
                  <a:pt x="66" y="3118"/>
                  <a:pt x="57" y="3078"/>
                  <a:pt x="49" y="3037"/>
                </a:cubicBezTo>
                <a:cubicBezTo>
                  <a:pt x="41" y="2996"/>
                  <a:pt x="34" y="2955"/>
                  <a:pt x="28" y="2914"/>
                </a:cubicBezTo>
                <a:cubicBezTo>
                  <a:pt x="22" y="2873"/>
                  <a:pt x="16" y="2832"/>
                  <a:pt x="12" y="2790"/>
                </a:cubicBezTo>
                <a:cubicBezTo>
                  <a:pt x="8" y="2749"/>
                  <a:pt x="5" y="2708"/>
                  <a:pt x="3" y="2666"/>
                </a:cubicBezTo>
                <a:cubicBezTo>
                  <a:pt x="1" y="2625"/>
                  <a:pt x="0" y="2583"/>
                  <a:pt x="0" y="2541"/>
                </a:cubicBezTo>
                <a:cubicBezTo>
                  <a:pt x="0" y="2500"/>
                  <a:pt x="1" y="2458"/>
                  <a:pt x="3" y="2417"/>
                </a:cubicBezTo>
                <a:cubicBezTo>
                  <a:pt x="5" y="2375"/>
                  <a:pt x="8" y="2334"/>
                  <a:pt x="12" y="2293"/>
                </a:cubicBezTo>
                <a:cubicBezTo>
                  <a:pt x="16" y="2251"/>
                  <a:pt x="22" y="2210"/>
                  <a:pt x="28" y="2169"/>
                </a:cubicBezTo>
                <a:cubicBezTo>
                  <a:pt x="34" y="2128"/>
                  <a:pt x="41" y="2087"/>
                  <a:pt x="49" y="2046"/>
                </a:cubicBezTo>
                <a:cubicBezTo>
                  <a:pt x="57" y="2005"/>
                  <a:pt x="66" y="1965"/>
                  <a:pt x="76" y="1924"/>
                </a:cubicBezTo>
                <a:cubicBezTo>
                  <a:pt x="86" y="1884"/>
                  <a:pt x="97" y="1844"/>
                  <a:pt x="110" y="1804"/>
                </a:cubicBezTo>
                <a:cubicBezTo>
                  <a:pt x="122" y="1764"/>
                  <a:pt x="135" y="1725"/>
                  <a:pt x="149" y="1686"/>
                </a:cubicBezTo>
                <a:cubicBezTo>
                  <a:pt x="163" y="1647"/>
                  <a:pt x="178" y="1608"/>
                  <a:pt x="194" y="1569"/>
                </a:cubicBezTo>
                <a:cubicBezTo>
                  <a:pt x="209" y="1531"/>
                  <a:pt x="226" y="1493"/>
                  <a:pt x="244" y="1456"/>
                </a:cubicBezTo>
                <a:cubicBezTo>
                  <a:pt x="262" y="1418"/>
                  <a:pt x="280" y="1381"/>
                  <a:pt x="300" y="1344"/>
                </a:cubicBezTo>
                <a:cubicBezTo>
                  <a:pt x="320" y="1307"/>
                  <a:pt x="340" y="1271"/>
                  <a:pt x="362" y="1236"/>
                </a:cubicBezTo>
                <a:cubicBezTo>
                  <a:pt x="383" y="1200"/>
                  <a:pt x="405" y="1165"/>
                  <a:pt x="428" y="1130"/>
                </a:cubicBezTo>
                <a:cubicBezTo>
                  <a:pt x="451" y="1096"/>
                  <a:pt x="475" y="1062"/>
                  <a:pt x="500" y="1028"/>
                </a:cubicBezTo>
                <a:cubicBezTo>
                  <a:pt x="525" y="995"/>
                  <a:pt x="550" y="962"/>
                  <a:pt x="577" y="929"/>
                </a:cubicBezTo>
                <a:cubicBezTo>
                  <a:pt x="603" y="897"/>
                  <a:pt x="630" y="866"/>
                  <a:pt x="658" y="835"/>
                </a:cubicBezTo>
                <a:cubicBezTo>
                  <a:pt x="686" y="804"/>
                  <a:pt x="715" y="774"/>
                  <a:pt x="744" y="744"/>
                </a:cubicBezTo>
                <a:cubicBezTo>
                  <a:pt x="774" y="715"/>
                  <a:pt x="804" y="686"/>
                  <a:pt x="834" y="658"/>
                </a:cubicBezTo>
                <a:cubicBezTo>
                  <a:pt x="865" y="631"/>
                  <a:pt x="897" y="603"/>
                  <a:pt x="929" y="577"/>
                </a:cubicBezTo>
                <a:cubicBezTo>
                  <a:pt x="961" y="551"/>
                  <a:pt x="994" y="525"/>
                  <a:pt x="1027" y="500"/>
                </a:cubicBezTo>
                <a:cubicBezTo>
                  <a:pt x="1060" y="476"/>
                  <a:pt x="1094" y="452"/>
                  <a:pt x="1129" y="429"/>
                </a:cubicBezTo>
                <a:cubicBezTo>
                  <a:pt x="1164" y="405"/>
                  <a:pt x="1199" y="383"/>
                  <a:pt x="1234" y="362"/>
                </a:cubicBezTo>
                <a:cubicBezTo>
                  <a:pt x="1270" y="340"/>
                  <a:pt x="1306" y="320"/>
                  <a:pt x="1343" y="300"/>
                </a:cubicBezTo>
                <a:cubicBezTo>
                  <a:pt x="1379" y="281"/>
                  <a:pt x="1417" y="262"/>
                  <a:pt x="1454" y="244"/>
                </a:cubicBezTo>
                <a:cubicBezTo>
                  <a:pt x="1492" y="227"/>
                  <a:pt x="1530" y="210"/>
                  <a:pt x="1568" y="194"/>
                </a:cubicBezTo>
                <a:cubicBezTo>
                  <a:pt x="1607" y="178"/>
                  <a:pt x="1645" y="163"/>
                  <a:pt x="1684" y="149"/>
                </a:cubicBezTo>
                <a:cubicBezTo>
                  <a:pt x="1724" y="135"/>
                  <a:pt x="1763" y="122"/>
                  <a:pt x="1803" y="110"/>
                </a:cubicBezTo>
                <a:cubicBezTo>
                  <a:pt x="1843" y="98"/>
                  <a:pt x="1883" y="87"/>
                  <a:pt x="1923" y="77"/>
                </a:cubicBezTo>
                <a:cubicBezTo>
                  <a:pt x="1963" y="67"/>
                  <a:pt x="2004" y="57"/>
                  <a:pt x="2045" y="49"/>
                </a:cubicBezTo>
                <a:cubicBezTo>
                  <a:pt x="2085" y="41"/>
                  <a:pt x="2126" y="34"/>
                  <a:pt x="2167" y="28"/>
                </a:cubicBezTo>
                <a:cubicBezTo>
                  <a:pt x="2209" y="22"/>
                  <a:pt x="2250" y="17"/>
                  <a:pt x="2291" y="13"/>
                </a:cubicBezTo>
                <a:cubicBezTo>
                  <a:pt x="2333" y="9"/>
                  <a:pt x="2374" y="6"/>
                  <a:pt x="2416" y="4"/>
                </a:cubicBezTo>
                <a:cubicBezTo>
                  <a:pt x="2457" y="2"/>
                  <a:pt x="2499" y="1"/>
                  <a:pt x="2540" y="0"/>
                </a:cubicBezTo>
                <a:cubicBezTo>
                  <a:pt x="2582" y="1"/>
                  <a:pt x="2623" y="2"/>
                  <a:pt x="2665" y="4"/>
                </a:cubicBezTo>
                <a:cubicBezTo>
                  <a:pt x="2706" y="6"/>
                  <a:pt x="2748" y="9"/>
                  <a:pt x="2789" y="13"/>
                </a:cubicBezTo>
                <a:cubicBezTo>
                  <a:pt x="2830" y="17"/>
                  <a:pt x="2872" y="22"/>
                  <a:pt x="2913" y="28"/>
                </a:cubicBezTo>
                <a:cubicBezTo>
                  <a:pt x="2954" y="34"/>
                  <a:pt x="2995" y="41"/>
                  <a:pt x="3036" y="49"/>
                </a:cubicBezTo>
                <a:cubicBezTo>
                  <a:pt x="3076" y="57"/>
                  <a:pt x="3117" y="67"/>
                  <a:pt x="3157" y="77"/>
                </a:cubicBezTo>
                <a:cubicBezTo>
                  <a:pt x="3198" y="87"/>
                  <a:pt x="3238" y="98"/>
                  <a:pt x="3277" y="110"/>
                </a:cubicBezTo>
                <a:cubicBezTo>
                  <a:pt x="3317" y="122"/>
                  <a:pt x="3357" y="135"/>
                  <a:pt x="3396" y="149"/>
                </a:cubicBezTo>
                <a:cubicBezTo>
                  <a:pt x="3435" y="163"/>
                  <a:pt x="3474" y="178"/>
                  <a:pt x="3512" y="194"/>
                </a:cubicBezTo>
                <a:cubicBezTo>
                  <a:pt x="3551" y="210"/>
                  <a:pt x="3589" y="227"/>
                  <a:pt x="3626" y="244"/>
                </a:cubicBezTo>
                <a:cubicBezTo>
                  <a:pt x="3664" y="262"/>
                  <a:pt x="3701" y="281"/>
                  <a:pt x="3738" y="300"/>
                </a:cubicBezTo>
                <a:cubicBezTo>
                  <a:pt x="3774" y="320"/>
                  <a:pt x="3810" y="340"/>
                  <a:pt x="3846" y="362"/>
                </a:cubicBezTo>
                <a:cubicBezTo>
                  <a:pt x="3882" y="383"/>
                  <a:pt x="3918" y="405"/>
                  <a:pt x="3952" y="429"/>
                </a:cubicBezTo>
                <a:cubicBezTo>
                  <a:pt x="3987" y="452"/>
                  <a:pt x="4021" y="476"/>
                  <a:pt x="4054" y="500"/>
                </a:cubicBezTo>
                <a:cubicBezTo>
                  <a:pt x="4088" y="525"/>
                  <a:pt x="4120" y="551"/>
                  <a:pt x="4153" y="577"/>
                </a:cubicBezTo>
                <a:cubicBezTo>
                  <a:pt x="4185" y="603"/>
                  <a:pt x="4216" y="631"/>
                  <a:pt x="4247" y="658"/>
                </a:cubicBezTo>
                <a:cubicBezTo>
                  <a:pt x="4278" y="686"/>
                  <a:pt x="4308" y="715"/>
                  <a:pt x="4337" y="744"/>
                </a:cubicBezTo>
                <a:cubicBezTo>
                  <a:pt x="4367" y="774"/>
                  <a:pt x="4395" y="804"/>
                  <a:pt x="4423" y="835"/>
                </a:cubicBezTo>
                <a:cubicBezTo>
                  <a:pt x="4431" y="843"/>
                  <a:pt x="4439" y="852"/>
                  <a:pt x="4446" y="860"/>
                </a:cubicBezTo>
                <a:lnTo>
                  <a:pt x="4446" y="4222"/>
                </a:lnTo>
                <a:close/>
              </a:path>
            </a:pathLst>
          </a:custGeom>
          <a:solidFill>
            <a:srgbClr val="A8BBE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任意多边形 320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799920" y="662760"/>
            <a:ext cx="7134860" cy="415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lang="zh-CN" sz="2700" b="1" i="0" u="none" strike="noStrike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六、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误差分析 </a:t>
            </a:r>
            <a:r>
              <a:rPr lang="en-US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- </a:t>
            </a:r>
            <a:r>
              <a:rPr lang="zh-CN" sz="2700" b="1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  <a:sym typeface="+mn-ea"/>
              </a:rPr>
              <a:t>不同步长下数值解与解析解对比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" y="1206500"/>
            <a:ext cx="11583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Equation = "PA"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Iterator_Method = "Backward_Euler" </a:t>
            </a:r>
          </a:p>
          <a:p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Source_type = "focus"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03520" y="1206500"/>
            <a:ext cx="4356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dx = 4e-1</a:t>
            </a:r>
          </a:p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dz = 4e-3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50031" r="3887" b="-2368"/>
          <a:stretch>
            <a:fillRect/>
          </a:stretch>
        </p:blipFill>
        <p:spPr>
          <a:xfrm>
            <a:off x="744855" y="2210435"/>
            <a:ext cx="9996805" cy="445770"/>
          </a:xfrm>
          <a:prstGeom prst="rect">
            <a:avLst/>
          </a:prstGeom>
        </p:spPr>
      </p:pic>
      <p:pic>
        <p:nvPicPr>
          <p:cNvPr id="5" name="图片 4" descr="4dz_ana_pa_focus_b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834640"/>
            <a:ext cx="9257665" cy="32499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任意多边形 32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8" name="任意多边形 32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rcRect r="9443" b="727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0" name="图片 329"/>
          <p:cNvPicPr/>
          <p:nvPr/>
        </p:nvPicPr>
        <p:blipFill>
          <a:blip r:embed="rId3"/>
          <a:stretch>
            <a:fillRect/>
          </a:stretch>
        </p:blipFill>
        <p:spPr>
          <a:xfrm>
            <a:off x="-120" y="-1817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1" name="文本框 330"/>
          <p:cNvSpPr txBox="1"/>
          <p:nvPr/>
        </p:nvSpPr>
        <p:spPr>
          <a:xfrm>
            <a:off x="5181480" y="2909520"/>
            <a:ext cx="2212848" cy="53244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3600" b="1" i="0" u="none" strike="noStrike" dirty="0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感谢聆听</a:t>
            </a:r>
            <a:endParaRPr lang="en-US" sz="36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2" name="文本框 331"/>
          <p:cNvSpPr txBox="1"/>
          <p:nvPr/>
        </p:nvSpPr>
        <p:spPr>
          <a:xfrm>
            <a:off x="5814720" y="3712320"/>
            <a:ext cx="68580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800" b="0" i="0" u="none" strike="noStrike" dirty="0">
                <a:solidFill>
                  <a:srgbClr val="FFFFFF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Q &amp; A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" name="任意多边形 7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99920" y="662760"/>
            <a:ext cx="3100208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二、代码实现 </a:t>
            </a:r>
            <a:r>
              <a:rPr 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– 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框架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38" y="1591580"/>
            <a:ext cx="3579877" cy="8381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91" y="1562775"/>
            <a:ext cx="3566744" cy="895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38" y="3019249"/>
            <a:ext cx="2731664" cy="819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38" y="4783899"/>
            <a:ext cx="3359951" cy="819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91" y="4756530"/>
            <a:ext cx="2866327" cy="84686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89353" y="3290500"/>
            <a:ext cx="1384995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迭代求解代码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9353" y="1843348"/>
            <a:ext cx="1384995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参数设定代码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9353" y="4935750"/>
            <a:ext cx="1154162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可视化代码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" name="任意多边形 70"/>
          <p:cNvSpPr/>
          <p:nvPr/>
        </p:nvSpPr>
        <p:spPr>
          <a:xfrm>
            <a:off x="-113271" y="-58521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99920" y="662760"/>
            <a:ext cx="3462486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二、代码实现 </a:t>
            </a:r>
            <a:r>
              <a:rPr 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– 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主函数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026331" y="24122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96000" y="2438400"/>
            <a:ext cx="680199" cy="311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068389" y="3429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6D10532-0A35-7C3C-705F-CA20C3B7C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1" y="2116345"/>
            <a:ext cx="10581076" cy="23765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" name="任意多边形 7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99920" y="662760"/>
            <a:ext cx="3747821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二、代码实现 </a:t>
            </a:r>
            <a:r>
              <a:rPr 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参数设定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" y="1326264"/>
            <a:ext cx="4953696" cy="519112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76199" y="2749420"/>
            <a:ext cx="923330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计算内容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2523" y="5539826"/>
            <a:ext cx="923330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聚焦位置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13675" y="5234438"/>
            <a:ext cx="1607812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1800" b="1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声源宽度（</a:t>
            </a:r>
            <a:r>
              <a:rPr lang="en-US" altLang="zh-CN" sz="1800" b="1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%</a:t>
            </a:r>
            <a:r>
              <a:rPr lang="zh-CN" altLang="en-US" sz="1800" b="1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76199" y="4204900"/>
            <a:ext cx="923330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范围步长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026331" y="24122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96000" y="2438400"/>
            <a:ext cx="680199" cy="311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868091" y="2360023"/>
            <a:ext cx="1820092" cy="38939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068389" y="3429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4963886" y="3026419"/>
            <a:ext cx="1698171" cy="40258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4728754" y="3753394"/>
            <a:ext cx="1959429" cy="45150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4711337" y="4481899"/>
            <a:ext cx="2064862" cy="64745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612523" y="6043554"/>
            <a:ext cx="2077492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误差分析的步长倍数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5525589" y="5372937"/>
            <a:ext cx="1005840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631474" y="5539826"/>
            <a:ext cx="2804625" cy="13849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171406" y="5816825"/>
            <a:ext cx="2264693" cy="28788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180114" y="6182053"/>
            <a:ext cx="2255985" cy="5974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任意多边形 94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99920" y="662760"/>
            <a:ext cx="4094069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三、显式求解器 </a:t>
            </a:r>
            <a:r>
              <a:rPr 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- </a:t>
            </a:r>
            <a:r>
              <a:rPr lang="zh-CN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原始方程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81080" y="1311840"/>
            <a:ext cx="2077492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抛物线近似下的</a:t>
            </a:r>
            <a:r>
              <a:rPr lang="zh-CN" sz="18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方程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081080" y="1721520"/>
            <a:ext cx="1615827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直角坐标</a:t>
            </a:r>
            <a:r>
              <a:rPr lang="zh-CN" sz="18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方程：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078928" y="3152001"/>
            <a:ext cx="1384995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柱坐标</a:t>
            </a:r>
            <a:r>
              <a:rPr lang="zh-CN" sz="1800" b="0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方程：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00287" y="1967040"/>
                <a:ext cx="2402837" cy="10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87" y="1967040"/>
                <a:ext cx="2402837" cy="1081258"/>
              </a:xfrm>
              <a:prstGeom prst="rect">
                <a:avLst/>
              </a:prstGeom>
              <a:blipFill rotWithShape="1">
                <a:blip r:embed="rId2"/>
                <a:stretch>
                  <a:fillRect l="-12" t="-41" r="12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15261" y="3429000"/>
                <a:ext cx="5372888" cy="11143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261" y="3429000"/>
                <a:ext cx="5372888" cy="1114344"/>
              </a:xfrm>
              <a:prstGeom prst="rect">
                <a:avLst/>
              </a:prstGeom>
              <a:blipFill rotWithShape="1">
                <a:blip r:embed="rId3"/>
                <a:stretch>
                  <a:fillRect l="-10" r="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962974" y="4946544"/>
                <a:ext cx="4266051" cy="9746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74" y="4946544"/>
                <a:ext cx="4266051" cy="974690"/>
              </a:xfrm>
              <a:prstGeom prst="rect">
                <a:avLst/>
              </a:prstGeom>
              <a:blipFill rotWithShape="1">
                <a:blip r:embed="rId4"/>
                <a:stretch>
                  <a:fillRect l="-13" t="-54" r="1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任意多边形 123"/>
          <p:cNvSpPr/>
          <p:nvPr/>
        </p:nvSpPr>
        <p:spPr>
          <a:xfrm>
            <a:off x="609480" y="609480"/>
            <a:ext cx="38520" cy="514800"/>
          </a:xfrm>
          <a:custGeom>
            <a:avLst/>
            <a:gdLst/>
            <a:ahLst/>
            <a:cxnLst/>
            <a:rect l="0" t="0" r="r" b="b"/>
            <a:pathLst>
              <a:path w="107" h="1430">
                <a:moveTo>
                  <a:pt x="0" y="0"/>
                </a:moveTo>
                <a:lnTo>
                  <a:pt x="107" y="0"/>
                </a:lnTo>
                <a:lnTo>
                  <a:pt x="107" y="1430"/>
                </a:lnTo>
                <a:lnTo>
                  <a:pt x="0" y="1430"/>
                </a:lnTo>
                <a:lnTo>
                  <a:pt x="0" y="0"/>
                </a:lnTo>
                <a:close/>
              </a:path>
            </a:pathLst>
          </a:custGeom>
          <a:solidFill>
            <a:srgbClr val="4F6FCD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99920" y="662760"/>
            <a:ext cx="5479064" cy="415498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三、显式求解器</a:t>
            </a:r>
            <a:r>
              <a:rPr lang="en-US" altLang="zh-CN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 - 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直角坐标</a:t>
            </a:r>
            <a:r>
              <a:rPr lang="zh-CN" altLang="en-US" sz="2700" b="1" dirty="0">
                <a:solidFill>
                  <a:srgbClr val="1E293B"/>
                </a:solidFill>
                <a:latin typeface="Noto Sans SC" panose="020B0200000000000000" charset="-122"/>
                <a:ea typeface="Noto Sans SC" panose="020B0200000000000000" charset="-122"/>
              </a:rPr>
              <a:t>经典</a:t>
            </a:r>
            <a:r>
              <a:rPr lang="zh-CN" altLang="en-US" sz="2700" b="1" i="0" u="none" strike="noStrike" dirty="0">
                <a:solidFill>
                  <a:srgbClr val="1E293B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显式</a:t>
            </a:r>
            <a:endParaRPr lang="en-US" sz="27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368149" y="1650583"/>
                <a:ext cx="7789456" cy="1041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49" y="1650583"/>
                <a:ext cx="7789456" cy="1041632"/>
              </a:xfrm>
              <a:prstGeom prst="rect">
                <a:avLst/>
              </a:prstGeom>
              <a:blipFill rotWithShape="1">
                <a:blip r:embed="rId2"/>
                <a:stretch>
                  <a:fillRect l="-5" t="-21" r="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125694" y="3009895"/>
                <a:ext cx="9025838" cy="1034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94" y="3009895"/>
                <a:ext cx="9025838" cy="1034001"/>
              </a:xfrm>
              <a:prstGeom prst="rect">
                <a:avLst/>
              </a:prstGeom>
              <a:blipFill rotWithShape="1">
                <a:blip r:embed="rId3"/>
                <a:stretch>
                  <a:fillRect l="-5" t="-61" r="5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932337" y="3843841"/>
                <a:ext cx="4026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337" y="3843841"/>
                <a:ext cx="402610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73" t="-46" r="77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/>
          <p:cNvSpPr/>
          <p:nvPr/>
        </p:nvSpPr>
        <p:spPr>
          <a:xfrm>
            <a:off x="4349420" y="3009895"/>
            <a:ext cx="1365393" cy="7661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680970" y="4616221"/>
                <a:ext cx="5813643" cy="80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3200" i="1" smtClean="0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+(1−2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970" y="4616221"/>
                <a:ext cx="5813643" cy="808298"/>
              </a:xfrm>
              <a:prstGeom prst="rect">
                <a:avLst/>
              </a:prstGeom>
              <a:blipFill rotWithShape="1">
                <a:blip r:embed="rId5"/>
                <a:stretch>
                  <a:fillRect t="-50" r="-5501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1593</Words>
  <Application>Microsoft Office PowerPoint</Application>
  <PresentationFormat>宽屏</PresentationFormat>
  <Paragraphs>225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Bahnschrift SemiLight</vt:lpstr>
      <vt:lpstr>Wingdings</vt:lpstr>
      <vt:lpstr>等线</vt:lpstr>
      <vt:lpstr>Times New Roman</vt:lpstr>
      <vt:lpstr>Arial</vt:lpstr>
      <vt:lpstr>Roboto</vt:lpstr>
      <vt:lpstr>Symbol</vt:lpstr>
      <vt:lpstr>宋体</vt:lpstr>
      <vt:lpstr>Noto Sans SC</vt:lpstr>
      <vt:lpstr>Cambria Math</vt:lpstr>
      <vt:lpstr>Office</vt:lpstr>
      <vt:lpstr>1_Office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王润邦</dc:creator>
  <cp:lastModifiedBy>润邦 王</cp:lastModifiedBy>
  <cp:revision>20</cp:revision>
  <dcterms:created xsi:type="dcterms:W3CDTF">2025-10-26T09:09:00Z</dcterms:created>
  <dcterms:modified xsi:type="dcterms:W3CDTF">2025-10-29T02:17:37Z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4752E7CB3F6E4C8DBBA8B38A54FF0667_12</vt:lpwstr>
  </property>
  <property fmtid="{D5CDD505-2E9C-101B-9397-08002B2CF9AE}" pid="3" name="KSOProductBuildVer">
    <vt:lpwstr>2052-12.1.0.22215</vt:lpwstr>
  </property>
</Properties>
</file>